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5" r:id="rId3"/>
    <p:sldId id="274" r:id="rId4"/>
    <p:sldId id="287" r:id="rId5"/>
    <p:sldId id="275" r:id="rId6"/>
    <p:sldId id="288" r:id="rId7"/>
    <p:sldId id="273" r:id="rId8"/>
    <p:sldId id="289" r:id="rId9"/>
    <p:sldId id="276" r:id="rId10"/>
    <p:sldId id="290" r:id="rId11"/>
    <p:sldId id="277" r:id="rId12"/>
    <p:sldId id="291" r:id="rId13"/>
    <p:sldId id="278" r:id="rId14"/>
    <p:sldId id="292" r:id="rId15"/>
    <p:sldId id="279" r:id="rId16"/>
    <p:sldId id="293" r:id="rId17"/>
    <p:sldId id="280" r:id="rId18"/>
    <p:sldId id="294" r:id="rId19"/>
    <p:sldId id="298" r:id="rId20"/>
    <p:sldId id="295" r:id="rId21"/>
    <p:sldId id="281" r:id="rId22"/>
    <p:sldId id="296" r:id="rId23"/>
    <p:sldId id="283" r:id="rId24"/>
    <p:sldId id="297" r:id="rId25"/>
    <p:sldId id="284" r:id="rId26"/>
    <p:sldId id="272" r:id="rId27"/>
    <p:sldId id="308" r:id="rId28"/>
    <p:sldId id="309" r:id="rId29"/>
    <p:sldId id="310" r:id="rId30"/>
    <p:sldId id="311" r:id="rId31"/>
    <p:sldId id="306" r:id="rId32"/>
    <p:sldId id="312" r:id="rId33"/>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25C43-925D-43E6-9413-DB63ECF64D83}" type="datetimeFigureOut">
              <a:rPr lang="en-US" smtClean="0"/>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E0D537-A0E7-4950-B0AA-09B3A39E1DFA}" type="slidenum">
              <a:rPr lang="en-US" smtClean="0"/>
              <a:t>‹#›</a:t>
            </a:fld>
            <a:endParaRPr lang="en-US"/>
          </a:p>
        </p:txBody>
      </p:sp>
    </p:spTree>
    <p:extLst>
      <p:ext uri="{BB962C8B-B14F-4D97-AF65-F5344CB8AC3E}">
        <p14:creationId xmlns:p14="http://schemas.microsoft.com/office/powerpoint/2010/main" val="1818373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3101" eaLnBrk="0" hangingPunct="0">
              <a:defRPr sz="2400">
                <a:solidFill>
                  <a:schemeClr val="tx1"/>
                </a:solidFill>
                <a:latin typeface="Arial" pitchFamily="34" charset="0"/>
                <a:ea typeface="ＭＳ Ｐゴシック" pitchFamily="34" charset="-128"/>
              </a:defRPr>
            </a:lvl1pPr>
            <a:lvl2pPr marL="731731" indent="-281435" defTabSz="913101" eaLnBrk="0" hangingPunct="0">
              <a:defRPr sz="2400">
                <a:solidFill>
                  <a:schemeClr val="tx1"/>
                </a:solidFill>
                <a:latin typeface="Arial" pitchFamily="34" charset="0"/>
                <a:ea typeface="ＭＳ Ｐゴシック" pitchFamily="34" charset="-128"/>
              </a:defRPr>
            </a:lvl2pPr>
            <a:lvl3pPr marL="1125741" indent="-225148" defTabSz="913101" eaLnBrk="0" hangingPunct="0">
              <a:defRPr sz="2400">
                <a:solidFill>
                  <a:schemeClr val="tx1"/>
                </a:solidFill>
                <a:latin typeface="Arial" pitchFamily="34" charset="0"/>
                <a:ea typeface="ＭＳ Ｐゴシック" pitchFamily="34" charset="-128"/>
              </a:defRPr>
            </a:lvl3pPr>
            <a:lvl4pPr marL="1576037" indent="-225148" defTabSz="913101" eaLnBrk="0" hangingPunct="0">
              <a:defRPr sz="2400">
                <a:solidFill>
                  <a:schemeClr val="tx1"/>
                </a:solidFill>
                <a:latin typeface="Arial" pitchFamily="34" charset="0"/>
                <a:ea typeface="ＭＳ Ｐゴシック" pitchFamily="34" charset="-128"/>
              </a:defRPr>
            </a:lvl4pPr>
            <a:lvl5pPr marL="2026333" indent="-225148" defTabSz="913101" eaLnBrk="0" hangingPunct="0">
              <a:defRPr sz="2400">
                <a:solidFill>
                  <a:schemeClr val="tx1"/>
                </a:solidFill>
                <a:latin typeface="Arial" pitchFamily="34" charset="0"/>
                <a:ea typeface="ＭＳ Ｐゴシック" pitchFamily="34" charset="-128"/>
              </a:defRPr>
            </a:lvl5pPr>
            <a:lvl6pPr marL="2476630"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6926"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7222"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7518"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fld id="{DD9A4B92-0892-4DD4-8A36-770A01C8001B}" type="slidenum">
              <a:rPr lang="en-US" altLang="en-US" sz="1200"/>
              <a:pPr eaLnBrk="1" hangingPunct="1">
                <a:defRPr/>
              </a:pPr>
              <a:t>27</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extLst>
      <p:ext uri="{BB962C8B-B14F-4D97-AF65-F5344CB8AC3E}">
        <p14:creationId xmlns:p14="http://schemas.microsoft.com/office/powerpoint/2010/main" val="1427853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3101" eaLnBrk="0" hangingPunct="0">
              <a:defRPr sz="2400">
                <a:solidFill>
                  <a:schemeClr val="tx1"/>
                </a:solidFill>
                <a:latin typeface="Arial" pitchFamily="34" charset="0"/>
                <a:ea typeface="ＭＳ Ｐゴシック" pitchFamily="34" charset="-128"/>
              </a:defRPr>
            </a:lvl1pPr>
            <a:lvl2pPr marL="731731" indent="-281435" defTabSz="913101" eaLnBrk="0" hangingPunct="0">
              <a:defRPr sz="2400">
                <a:solidFill>
                  <a:schemeClr val="tx1"/>
                </a:solidFill>
                <a:latin typeface="Arial" pitchFamily="34" charset="0"/>
                <a:ea typeface="ＭＳ Ｐゴシック" pitchFamily="34" charset="-128"/>
              </a:defRPr>
            </a:lvl2pPr>
            <a:lvl3pPr marL="1125741" indent="-225148" defTabSz="913101" eaLnBrk="0" hangingPunct="0">
              <a:defRPr sz="2400">
                <a:solidFill>
                  <a:schemeClr val="tx1"/>
                </a:solidFill>
                <a:latin typeface="Arial" pitchFamily="34" charset="0"/>
                <a:ea typeface="ＭＳ Ｐゴシック" pitchFamily="34" charset="-128"/>
              </a:defRPr>
            </a:lvl3pPr>
            <a:lvl4pPr marL="1576037" indent="-225148" defTabSz="913101" eaLnBrk="0" hangingPunct="0">
              <a:defRPr sz="2400">
                <a:solidFill>
                  <a:schemeClr val="tx1"/>
                </a:solidFill>
                <a:latin typeface="Arial" pitchFamily="34" charset="0"/>
                <a:ea typeface="ＭＳ Ｐゴシック" pitchFamily="34" charset="-128"/>
              </a:defRPr>
            </a:lvl4pPr>
            <a:lvl5pPr marL="2026333" indent="-225148" defTabSz="913101" eaLnBrk="0" hangingPunct="0">
              <a:defRPr sz="2400">
                <a:solidFill>
                  <a:schemeClr val="tx1"/>
                </a:solidFill>
                <a:latin typeface="Arial" pitchFamily="34" charset="0"/>
                <a:ea typeface="ＭＳ Ｐゴシック" pitchFamily="34" charset="-128"/>
              </a:defRPr>
            </a:lvl5pPr>
            <a:lvl6pPr marL="2476630"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6926"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7222"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7518"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fld id="{C55785D6-6F73-4FE2-B3EC-FF66C2A4E8EE}" type="slidenum">
              <a:rPr lang="en-US" altLang="en-US" sz="1200"/>
              <a:pPr eaLnBrk="1" hangingPunct="1">
                <a:defRPr/>
              </a:pPr>
              <a:t>28</a:t>
            </a:fld>
            <a:endParaRPr lang="en-US" alt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extLst>
      <p:ext uri="{BB962C8B-B14F-4D97-AF65-F5344CB8AC3E}">
        <p14:creationId xmlns:p14="http://schemas.microsoft.com/office/powerpoint/2010/main" val="1255909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3101" eaLnBrk="0" hangingPunct="0">
              <a:defRPr sz="2400">
                <a:solidFill>
                  <a:schemeClr val="tx1"/>
                </a:solidFill>
                <a:latin typeface="Arial" pitchFamily="34" charset="0"/>
                <a:ea typeface="ＭＳ Ｐゴシック" pitchFamily="34" charset="-128"/>
              </a:defRPr>
            </a:lvl1pPr>
            <a:lvl2pPr marL="731731" indent="-281435" defTabSz="913101" eaLnBrk="0" hangingPunct="0">
              <a:defRPr sz="2400">
                <a:solidFill>
                  <a:schemeClr val="tx1"/>
                </a:solidFill>
                <a:latin typeface="Arial" pitchFamily="34" charset="0"/>
                <a:ea typeface="ＭＳ Ｐゴシック" pitchFamily="34" charset="-128"/>
              </a:defRPr>
            </a:lvl2pPr>
            <a:lvl3pPr marL="1125741" indent="-225148" defTabSz="913101" eaLnBrk="0" hangingPunct="0">
              <a:defRPr sz="2400">
                <a:solidFill>
                  <a:schemeClr val="tx1"/>
                </a:solidFill>
                <a:latin typeface="Arial" pitchFamily="34" charset="0"/>
                <a:ea typeface="ＭＳ Ｐゴシック" pitchFamily="34" charset="-128"/>
              </a:defRPr>
            </a:lvl3pPr>
            <a:lvl4pPr marL="1576037" indent="-225148" defTabSz="913101" eaLnBrk="0" hangingPunct="0">
              <a:defRPr sz="2400">
                <a:solidFill>
                  <a:schemeClr val="tx1"/>
                </a:solidFill>
                <a:latin typeface="Arial" pitchFamily="34" charset="0"/>
                <a:ea typeface="ＭＳ Ｐゴシック" pitchFamily="34" charset="-128"/>
              </a:defRPr>
            </a:lvl4pPr>
            <a:lvl5pPr marL="2026333" indent="-225148" defTabSz="913101" eaLnBrk="0" hangingPunct="0">
              <a:defRPr sz="2400">
                <a:solidFill>
                  <a:schemeClr val="tx1"/>
                </a:solidFill>
                <a:latin typeface="Arial" pitchFamily="34" charset="0"/>
                <a:ea typeface="ＭＳ Ｐゴシック" pitchFamily="34" charset="-128"/>
              </a:defRPr>
            </a:lvl5pPr>
            <a:lvl6pPr marL="2476630"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6926"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7222"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7518"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fld id="{772D1FA1-C97A-4091-833A-FDA0EA916C3C}" type="slidenum">
              <a:rPr lang="en-US" altLang="en-US" sz="1200"/>
              <a:pPr eaLnBrk="1" hangingPunct="1">
                <a:defRPr/>
              </a:pPr>
              <a:t>32</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extLst>
      <p:ext uri="{BB962C8B-B14F-4D97-AF65-F5344CB8AC3E}">
        <p14:creationId xmlns:p14="http://schemas.microsoft.com/office/powerpoint/2010/main" val="1419874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1014723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165118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153700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83020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499296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118398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6982EB-4CD8-4061-9E4C-D72DEE622757}"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94837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982EB-4CD8-4061-9E4C-D72DEE622757}" type="datetimeFigureOut">
              <a:rPr lang="en-US" smtClean="0"/>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420872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6982EB-4CD8-4061-9E4C-D72DEE622757}" type="datetimeFigureOut">
              <a:rPr lang="en-US" smtClean="0"/>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1421436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982EB-4CD8-4061-9E4C-D72DEE622757}" type="datetimeFigureOut">
              <a:rPr lang="en-US" smtClean="0"/>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3126495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982EB-4CD8-4061-9E4C-D72DEE622757}"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05090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982EB-4CD8-4061-9E4C-D72DEE622757}"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13414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6982EB-4CD8-4061-9E4C-D72DEE622757}" type="datetimeFigureOut">
              <a:rPr lang="en-US" smtClean="0"/>
              <a:t>10/5/2015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BFF5F-B7A5-4FAF-BA4A-F96F964669A3}" type="slidenum">
              <a:rPr lang="en-US" smtClean="0"/>
              <a:t>‹#›</a:t>
            </a:fld>
            <a:endParaRPr lang="en-US"/>
          </a:p>
        </p:txBody>
      </p:sp>
    </p:spTree>
    <p:extLst>
      <p:ext uri="{BB962C8B-B14F-4D97-AF65-F5344CB8AC3E}">
        <p14:creationId xmlns:p14="http://schemas.microsoft.com/office/powerpoint/2010/main" val="82999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2.xml"/><Relationship Id="rId1" Type="http://schemas.openxmlformats.org/officeDocument/2006/relationships/tags" Target="../tags/tag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cityofboston.gov/civilright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www.bostonfairhousing.org/" TargetMode="External"/><Relationship Id="rId5" Type="http://schemas.openxmlformats.org/officeDocument/2006/relationships/hyperlink" Target="http://www.suffolk.edu/law/academics/26012.php" TargetMode="External"/><Relationship Id="rId4" Type="http://schemas.openxmlformats.org/officeDocument/2006/relationships/hyperlink" Target="http://www.cambridgema.gov/HR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effectLst>
                  <a:outerShdw blurRad="38100" dist="38100" dir="2700000" algn="tl">
                    <a:srgbClr val="000000">
                      <a:alpha val="43137"/>
                    </a:srgbClr>
                  </a:outerShdw>
                </a:effectLst>
              </a:rPr>
              <a:t>Know Your Rights!</a:t>
            </a:r>
            <a:endParaRPr lang="en-US" sz="80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Fair Housing is for everyone</a:t>
            </a:r>
            <a:endParaRPr lang="en-US" dirty="0"/>
          </a:p>
        </p:txBody>
      </p:sp>
    </p:spTree>
    <p:extLst>
      <p:ext uri="{BB962C8B-B14F-4D97-AF65-F5344CB8AC3E}">
        <p14:creationId xmlns:p14="http://schemas.microsoft.com/office/powerpoint/2010/main" val="556215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304800"/>
            <a:ext cx="8382000" cy="1905000"/>
          </a:xfrm>
        </p:spPr>
        <p:txBody>
          <a:bodyPr>
            <a:noAutofit/>
          </a:bodyPr>
          <a:lstStyle/>
          <a:p>
            <a:pPr marL="0" indent="0"/>
            <a:r>
              <a:rPr lang="en-US" sz="3200" dirty="0"/>
              <a:t>An owner can refuse to rent to Section 8 (housing voucher) recipients because </a:t>
            </a:r>
            <a:r>
              <a:rPr lang="en-US" sz="3200" dirty="0" smtClean="0"/>
              <a:t>the apartment will not pass inspection.</a:t>
            </a:r>
            <a:endParaRPr lang="en-US" sz="3200" dirty="0"/>
          </a:p>
        </p:txBody>
      </p:sp>
      <p:sp>
        <p:nvSpPr>
          <p:cNvPr id="3" name="TPAnswers"/>
          <p:cNvSpPr>
            <a:spLocks noGrp="1"/>
          </p:cNvSpPr>
          <p:nvPr>
            <p:ph type="body" idx="1"/>
          </p:nvPr>
        </p:nvSpPr>
        <p:spPr>
          <a:xfrm>
            <a:off x="457200" y="3124200"/>
            <a:ext cx="3733800" cy="35353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pic>
        <p:nvPicPr>
          <p:cNvPr id="4099" name="Picture 3" descr="C:\Users\jlangowski\AppData\Local\Microsoft\Windows\Temporary Internet Files\Content.IE5\Q95TIOSD\for-ren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5720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9150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Answer: </a:t>
            </a:r>
            <a:r>
              <a:rPr lang="en-US" i="1" u="sng" dirty="0" smtClean="0"/>
              <a:t>False</a:t>
            </a:r>
            <a:endParaRPr lang="en-US" u="sng" dirty="0"/>
          </a:p>
        </p:txBody>
      </p:sp>
      <p:sp>
        <p:nvSpPr>
          <p:cNvPr id="3" name="Content Placeholder 2"/>
          <p:cNvSpPr>
            <a:spLocks noGrp="1"/>
          </p:cNvSpPr>
          <p:nvPr>
            <p:ph idx="1"/>
          </p:nvPr>
        </p:nvSpPr>
        <p:spPr/>
        <p:txBody>
          <a:bodyPr>
            <a:normAutofit/>
          </a:bodyPr>
          <a:lstStyle/>
          <a:p>
            <a:endParaRPr lang="en-US" b="1" dirty="0" smtClean="0"/>
          </a:p>
          <a:p>
            <a:r>
              <a:rPr lang="en-US" b="1" dirty="0" smtClean="0"/>
              <a:t>Public Assistance </a:t>
            </a:r>
            <a:r>
              <a:rPr lang="en-US" b="1" dirty="0" err="1" smtClean="0"/>
              <a:t>Recipiency</a:t>
            </a:r>
            <a:r>
              <a:rPr lang="en-US" b="1" dirty="0" smtClean="0"/>
              <a:t> </a:t>
            </a:r>
            <a:r>
              <a:rPr lang="en-US" dirty="0" smtClean="0"/>
              <a:t>is a protected class.</a:t>
            </a:r>
          </a:p>
          <a:p>
            <a:r>
              <a:rPr lang="en-US" dirty="0" smtClean="0"/>
              <a:t>A dwelling cannot be denied to someone because he or she has a housing voucher. </a:t>
            </a:r>
          </a:p>
          <a:p>
            <a:pPr marL="0" indent="0">
              <a:buNone/>
            </a:pPr>
            <a:endParaRPr lang="en-US" dirty="0"/>
          </a:p>
        </p:txBody>
      </p:sp>
    </p:spTree>
    <p:extLst>
      <p:ext uri="{BB962C8B-B14F-4D97-AF65-F5344CB8AC3E}">
        <p14:creationId xmlns:p14="http://schemas.microsoft.com/office/powerpoint/2010/main" val="27209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228600"/>
            <a:ext cx="8305800" cy="2057400"/>
          </a:xfrm>
        </p:spPr>
        <p:txBody>
          <a:bodyPr>
            <a:noAutofit/>
          </a:bodyPr>
          <a:lstStyle/>
          <a:p>
            <a:pPr marL="0" indent="0"/>
            <a:r>
              <a:rPr lang="en-US" sz="3200" dirty="0"/>
              <a:t>A person is denied housing because the housing provider believes that person has a disability, even though she does not, </a:t>
            </a:r>
            <a:r>
              <a:rPr lang="en-US" sz="3200" dirty="0" smtClean="0"/>
              <a:t>she is </a:t>
            </a:r>
            <a:r>
              <a:rPr lang="en-US" sz="3200" dirty="0"/>
              <a:t>protected by fair housing laws.</a:t>
            </a:r>
          </a:p>
        </p:txBody>
      </p:sp>
      <p:sp>
        <p:nvSpPr>
          <p:cNvPr id="3" name="TPAnswers"/>
          <p:cNvSpPr>
            <a:spLocks noGrp="1"/>
          </p:cNvSpPr>
          <p:nvPr>
            <p:ph type="body" idx="1"/>
          </p:nvPr>
        </p:nvSpPr>
        <p:spPr>
          <a:xfrm>
            <a:off x="457200" y="2667000"/>
            <a:ext cx="3962400" cy="36877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pic>
        <p:nvPicPr>
          <p:cNvPr id="5127" name="Picture 7" descr="C:\Program Files (x86)\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4495800"/>
            <a:ext cx="1818742" cy="180959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65238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Answer: </a:t>
            </a:r>
            <a:r>
              <a:rPr lang="en-US" i="1" u="sng" dirty="0" smtClean="0"/>
              <a:t>True</a:t>
            </a:r>
            <a:endParaRPr lang="en-US" u="sng" dirty="0"/>
          </a:p>
        </p:txBody>
      </p:sp>
      <p:sp>
        <p:nvSpPr>
          <p:cNvPr id="3" name="Content Placeholder 2"/>
          <p:cNvSpPr>
            <a:spLocks noGrp="1"/>
          </p:cNvSpPr>
          <p:nvPr>
            <p:ph idx="1"/>
          </p:nvPr>
        </p:nvSpPr>
        <p:spPr/>
        <p:txBody>
          <a:bodyPr/>
          <a:lstStyle/>
          <a:p>
            <a:r>
              <a:rPr lang="en-US" dirty="0" smtClean="0"/>
              <a:t>If you or someone associated with you:</a:t>
            </a:r>
          </a:p>
          <a:p>
            <a:pPr lvl="1"/>
            <a:r>
              <a:rPr lang="en-US" dirty="0" smtClean="0"/>
              <a:t>Has a physical or mental disability that substantially limits one or more major life activities</a:t>
            </a:r>
          </a:p>
          <a:p>
            <a:pPr lvl="1"/>
            <a:r>
              <a:rPr lang="en-US" dirty="0" smtClean="0"/>
              <a:t>Have a record of such a disability or</a:t>
            </a:r>
          </a:p>
          <a:p>
            <a:pPr lvl="1"/>
            <a:r>
              <a:rPr lang="en-US" dirty="0" smtClean="0"/>
              <a:t>Are regarded as having such a disability: </a:t>
            </a:r>
          </a:p>
          <a:p>
            <a:pPr marL="457200" lvl="1" indent="0">
              <a:buNone/>
            </a:pPr>
            <a:endParaRPr lang="en-US" dirty="0" smtClean="0"/>
          </a:p>
          <a:p>
            <a:pPr marL="0" indent="0">
              <a:buNone/>
            </a:pPr>
            <a:r>
              <a:rPr lang="en-US" dirty="0" smtClean="0"/>
              <a:t>You are protected by fair housing laws</a:t>
            </a:r>
          </a:p>
        </p:txBody>
      </p:sp>
    </p:spTree>
    <p:extLst>
      <p:ext uri="{BB962C8B-B14F-4D97-AF65-F5344CB8AC3E}">
        <p14:creationId xmlns:p14="http://schemas.microsoft.com/office/powerpoint/2010/main" val="243220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401762"/>
          </a:xfrm>
        </p:spPr>
        <p:txBody>
          <a:bodyPr>
            <a:noAutofit/>
          </a:bodyPr>
          <a:lstStyle/>
          <a:p>
            <a:pPr marL="0" indent="0"/>
            <a:r>
              <a:rPr lang="en-US" sz="3200" dirty="0"/>
              <a:t>Tenants with children can be required to live in ground floor apartments so that other tenants are not </a:t>
            </a:r>
            <a:r>
              <a:rPr lang="en-US" sz="3200" dirty="0" smtClean="0"/>
              <a:t>bothered by noise.</a:t>
            </a:r>
            <a:endParaRPr lang="en-US" sz="3200" dirty="0"/>
          </a:p>
        </p:txBody>
      </p:sp>
      <p:sp>
        <p:nvSpPr>
          <p:cNvPr id="3" name="TPAnswers"/>
          <p:cNvSpPr>
            <a:spLocks noGrp="1"/>
          </p:cNvSpPr>
          <p:nvPr>
            <p:ph type="body" idx="1"/>
          </p:nvPr>
        </p:nvSpPr>
        <p:spPr>
          <a:xfrm>
            <a:off x="457200" y="2514600"/>
            <a:ext cx="4114800" cy="37639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pic>
        <p:nvPicPr>
          <p:cNvPr id="6146" name="Picture 2" descr="C:\Users\jlangowski\AppData\Local\Microsoft\Windows\Temporary Internet Files\Content.IE5\6TCNWC6Y\children_playing_music[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114800"/>
            <a:ext cx="5534025" cy="220027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691526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Answer: </a:t>
            </a:r>
            <a:r>
              <a:rPr lang="en-US" i="1" u="sng" dirty="0" smtClean="0"/>
              <a:t>False</a:t>
            </a:r>
            <a:endParaRPr lang="en-US" u="sng" dirty="0"/>
          </a:p>
        </p:txBody>
      </p:sp>
      <p:sp>
        <p:nvSpPr>
          <p:cNvPr id="3" name="Content Placeholder 2"/>
          <p:cNvSpPr>
            <a:spLocks noGrp="1"/>
          </p:cNvSpPr>
          <p:nvPr>
            <p:ph idx="1"/>
          </p:nvPr>
        </p:nvSpPr>
        <p:spPr/>
        <p:txBody>
          <a:bodyPr/>
          <a:lstStyle/>
          <a:p>
            <a:r>
              <a:rPr lang="en-US" b="1" dirty="0" smtClean="0"/>
              <a:t>Familial Status</a:t>
            </a:r>
            <a:r>
              <a:rPr lang="en-US" dirty="0" smtClean="0"/>
              <a:t> is a protected class</a:t>
            </a:r>
          </a:p>
          <a:p>
            <a:pPr lvl="1"/>
            <a:r>
              <a:rPr lang="en-US" dirty="0" smtClean="0"/>
              <a:t>Child who is not yet 18</a:t>
            </a:r>
          </a:p>
          <a:p>
            <a:pPr lvl="1"/>
            <a:r>
              <a:rPr lang="en-US" dirty="0" smtClean="0"/>
              <a:t>Pregnant women</a:t>
            </a:r>
          </a:p>
          <a:p>
            <a:pPr lvl="1"/>
            <a:r>
              <a:rPr lang="en-US" dirty="0" smtClean="0"/>
              <a:t>Those in the process of securing legal custody of someone who is not yet 18 years of age</a:t>
            </a:r>
          </a:p>
          <a:p>
            <a:r>
              <a:rPr lang="en-US" dirty="0" smtClean="0"/>
              <a:t>Different </a:t>
            </a:r>
            <a:r>
              <a:rPr lang="en-US" b="1" i="1" dirty="0"/>
              <a:t>t</a:t>
            </a:r>
            <a:r>
              <a:rPr lang="en-US" b="1" i="1" dirty="0" smtClean="0"/>
              <a:t>erms and conditions </a:t>
            </a:r>
            <a:r>
              <a:rPr lang="en-US" dirty="0" smtClean="0"/>
              <a:t>cannot be set for people based on membership in a protected class</a:t>
            </a:r>
          </a:p>
          <a:p>
            <a:endParaRPr lang="en-US" dirty="0"/>
          </a:p>
        </p:txBody>
      </p:sp>
    </p:spTree>
    <p:extLst>
      <p:ext uri="{BB962C8B-B14F-4D97-AF65-F5344CB8AC3E}">
        <p14:creationId xmlns:p14="http://schemas.microsoft.com/office/powerpoint/2010/main" val="174060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274638"/>
            <a:ext cx="8305800" cy="1401762"/>
          </a:xfrm>
        </p:spPr>
        <p:txBody>
          <a:bodyPr>
            <a:noAutofit/>
          </a:bodyPr>
          <a:lstStyle/>
          <a:p>
            <a:pPr marL="0" indent="0"/>
            <a:r>
              <a:rPr lang="en-US" sz="3200" dirty="0"/>
              <a:t>A landlord can reject a prospective tenant with a young child’s application due to lead poisoning concerns.</a:t>
            </a:r>
          </a:p>
        </p:txBody>
      </p:sp>
      <p:sp>
        <p:nvSpPr>
          <p:cNvPr id="3" name="TPAnswers"/>
          <p:cNvSpPr>
            <a:spLocks noGrp="1"/>
          </p:cNvSpPr>
          <p:nvPr>
            <p:ph type="body" idx="1"/>
          </p:nvPr>
        </p:nvSpPr>
        <p:spPr>
          <a:xfrm>
            <a:off x="381000" y="2590800"/>
            <a:ext cx="3962400" cy="35353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pic>
        <p:nvPicPr>
          <p:cNvPr id="7170" name="Picture 2" descr="C:\Users\jlangowski\AppData\Local\Microsoft\Windows\Temporary Internet Files\Content.IE5\7YNZXOXY\1927-poison-skull-tattoo[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9960" y="3505200"/>
            <a:ext cx="1447800" cy="14351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80718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Answer: </a:t>
            </a:r>
            <a:r>
              <a:rPr lang="en-US" i="1" u="sng" dirty="0" smtClean="0"/>
              <a:t>False</a:t>
            </a:r>
            <a:endParaRPr lang="en-US" u="sng" dirty="0"/>
          </a:p>
        </p:txBody>
      </p:sp>
      <p:sp>
        <p:nvSpPr>
          <p:cNvPr id="3" name="Content Placeholder 2"/>
          <p:cNvSpPr>
            <a:spLocks noGrp="1"/>
          </p:cNvSpPr>
          <p:nvPr>
            <p:ph idx="1"/>
          </p:nvPr>
        </p:nvSpPr>
        <p:spPr/>
        <p:txBody>
          <a:bodyPr>
            <a:normAutofit lnSpcReduction="10000"/>
          </a:bodyPr>
          <a:lstStyle/>
          <a:p>
            <a:r>
              <a:rPr lang="en-US" dirty="0" smtClean="0"/>
              <a:t>The “Lead Law” in Massachusetts requires dwellings to be made lead safe if a child under the age of 6 lives or will live there.</a:t>
            </a:r>
          </a:p>
          <a:p>
            <a:r>
              <a:rPr lang="en-US" dirty="0" smtClean="0"/>
              <a:t>It can be a costly endeavor, but the responsibility to make a dwelling lead safe cannot be avoided by not renting to families with young children.</a:t>
            </a:r>
          </a:p>
          <a:p>
            <a:r>
              <a:rPr lang="en-US" dirty="0" smtClean="0"/>
              <a:t>That would be discrimination based on familial status.</a:t>
            </a:r>
          </a:p>
        </p:txBody>
      </p:sp>
    </p:spTree>
    <p:extLst>
      <p:ext uri="{BB962C8B-B14F-4D97-AF65-F5344CB8AC3E}">
        <p14:creationId xmlns:p14="http://schemas.microsoft.com/office/powerpoint/2010/main" val="123300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274638"/>
            <a:ext cx="8229600" cy="2316162"/>
          </a:xfrm>
        </p:spPr>
        <p:txBody>
          <a:bodyPr>
            <a:noAutofit/>
          </a:bodyPr>
          <a:lstStyle/>
          <a:p>
            <a:pPr marL="0" indent="0"/>
            <a:r>
              <a:rPr lang="en-US" sz="3200" dirty="0"/>
              <a:t>A tenant with a </a:t>
            </a:r>
            <a:r>
              <a:rPr lang="en-US" sz="3200" dirty="0" smtClean="0"/>
              <a:t>permanent brain </a:t>
            </a:r>
            <a:r>
              <a:rPr lang="en-US" sz="3200" dirty="0"/>
              <a:t>injury requests that the landlord give the tenant a verbal reminder to pay rent </a:t>
            </a:r>
            <a:r>
              <a:rPr lang="en-US" sz="3200" dirty="0" smtClean="0"/>
              <a:t>each </a:t>
            </a:r>
            <a:r>
              <a:rPr lang="en-US" sz="3200" dirty="0"/>
              <a:t>month. The landlord can immediately say no because he does not need to take on that responsibility.</a:t>
            </a:r>
          </a:p>
        </p:txBody>
      </p:sp>
      <p:sp>
        <p:nvSpPr>
          <p:cNvPr id="3" name="TPAnswers"/>
          <p:cNvSpPr>
            <a:spLocks noGrp="1"/>
          </p:cNvSpPr>
          <p:nvPr>
            <p:ph type="body" idx="1"/>
          </p:nvPr>
        </p:nvSpPr>
        <p:spPr>
          <a:xfrm>
            <a:off x="457200" y="3276600"/>
            <a:ext cx="4038600" cy="33067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pic>
        <p:nvPicPr>
          <p:cNvPr id="8194" name="Picture 2" descr="C:\Users\jlangowski\AppData\Local\Microsoft\Windows\Temporary Internet Files\Content.IE5\Q95TIOSD\SayingNo[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508332"/>
            <a:ext cx="3429000" cy="24003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67037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Answer: </a:t>
            </a:r>
            <a:r>
              <a:rPr lang="en-US" i="1" u="sng" dirty="0" smtClean="0"/>
              <a:t>False</a:t>
            </a:r>
            <a:endParaRPr lang="en-US" u="sng" dirty="0"/>
          </a:p>
        </p:txBody>
      </p:sp>
      <p:sp>
        <p:nvSpPr>
          <p:cNvPr id="3" name="Text Placeholder 2"/>
          <p:cNvSpPr>
            <a:spLocks noGrp="1"/>
          </p:cNvSpPr>
          <p:nvPr>
            <p:ph type="body" idx="1"/>
          </p:nvPr>
        </p:nvSpPr>
        <p:spPr/>
        <p:txBody>
          <a:bodyPr>
            <a:normAutofit fontScale="92500" lnSpcReduction="10000"/>
          </a:bodyPr>
          <a:lstStyle/>
          <a:p>
            <a:r>
              <a:rPr lang="en-US" dirty="0" smtClean="0"/>
              <a:t>A landlord must engage in an interactive process with a tenant when he or she requests a reasonable accommodation.</a:t>
            </a:r>
            <a:endParaRPr lang="en-US" dirty="0"/>
          </a:p>
          <a:p>
            <a:r>
              <a:rPr lang="en-US" dirty="0" smtClean="0"/>
              <a:t>A R.A. is a change, exception, or adjustment to a rule, policy, practice or service that may be necessary for a person with a disability to use and enjoy a dwelling, including public and common use spaces.</a:t>
            </a:r>
          </a:p>
          <a:p>
            <a:r>
              <a:rPr lang="en-US" dirty="0" smtClean="0"/>
              <a:t>There must be an identifiable connection between the request and disability.</a:t>
            </a:r>
            <a:endParaRPr lang="en-US" dirty="0"/>
          </a:p>
        </p:txBody>
      </p:sp>
    </p:spTree>
    <p:extLst>
      <p:ext uri="{BB962C8B-B14F-4D97-AF65-F5344CB8AC3E}">
        <p14:creationId xmlns:p14="http://schemas.microsoft.com/office/powerpoint/2010/main" val="170919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r>
              <a:rPr lang="en-US" sz="3200" dirty="0"/>
              <a:t>A landlord can refuse to rent to a person because he or she is a </a:t>
            </a:r>
            <a:r>
              <a:rPr lang="en-US" sz="3200" dirty="0" smtClean="0"/>
              <a:t>student.</a:t>
            </a:r>
            <a:endParaRPr lang="en-US" sz="3200" dirty="0"/>
          </a:p>
        </p:txBody>
      </p:sp>
      <p:sp>
        <p:nvSpPr>
          <p:cNvPr id="3" name="TPAnswers"/>
          <p:cNvSpPr>
            <a:spLocks noGrp="1"/>
          </p:cNvSpPr>
          <p:nvPr>
            <p:ph type="body" idx="1"/>
          </p:nvPr>
        </p:nvSpPr>
        <p:spPr>
          <a:xfrm>
            <a:off x="457200" y="2286000"/>
            <a:ext cx="3810000" cy="38401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pic>
        <p:nvPicPr>
          <p:cNvPr id="1026" name="Picture 2" descr="C:\Users\jlangowski\AppData\Local\Microsoft\Windows\Temporary Internet Files\Content.IE5\IVN072FO\A_Colorful_Cartoon_Male_Student_with_a_Stack_Books_Royalty_Free_Clipart_Picture_100624-144428-02305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419600"/>
            <a:ext cx="1365000" cy="1500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97808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pPr marL="0" indent="0"/>
            <a:r>
              <a:rPr lang="en-US" sz="3200" dirty="0"/>
              <a:t>A landlord may ask a potential renter if he or she is currently using illegal drugs.</a:t>
            </a:r>
          </a:p>
        </p:txBody>
      </p:sp>
      <p:sp>
        <p:nvSpPr>
          <p:cNvPr id="3" name="TPAnswers"/>
          <p:cNvSpPr>
            <a:spLocks noGrp="1"/>
          </p:cNvSpPr>
          <p:nvPr>
            <p:ph type="body" idx="1"/>
          </p:nvPr>
        </p:nvSpPr>
        <p:spPr>
          <a:xfrm>
            <a:off x="457200" y="2819400"/>
            <a:ext cx="3962400" cy="33067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pic>
        <p:nvPicPr>
          <p:cNvPr id="9219" name="Picture 3" descr="C:\Users\jlangowski\AppData\Local\Microsoft\Windows\Temporary Internet Files\Content.IE5\U9XZBG01\question-mark-fa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1392" y="2635326"/>
            <a:ext cx="3205162" cy="237648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435951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Answer:</a:t>
            </a:r>
            <a:r>
              <a:rPr lang="en-US" i="1" u="sng" dirty="0"/>
              <a:t> </a:t>
            </a:r>
            <a:r>
              <a:rPr lang="en-US" i="1" u="sng" dirty="0" smtClean="0"/>
              <a:t>True</a:t>
            </a:r>
            <a:endParaRPr lang="en-US" u="sng" dirty="0"/>
          </a:p>
        </p:txBody>
      </p:sp>
      <p:sp>
        <p:nvSpPr>
          <p:cNvPr id="3" name="Content Placeholder 2"/>
          <p:cNvSpPr>
            <a:spLocks noGrp="1"/>
          </p:cNvSpPr>
          <p:nvPr>
            <p:ph idx="1"/>
          </p:nvPr>
        </p:nvSpPr>
        <p:spPr/>
        <p:txBody>
          <a:bodyPr/>
          <a:lstStyle/>
          <a:p>
            <a:endParaRPr lang="en-US" dirty="0" smtClean="0"/>
          </a:p>
          <a:p>
            <a:r>
              <a:rPr lang="en-US" dirty="0" smtClean="0"/>
              <a:t>Current illegal drug use is a permissible topic </a:t>
            </a:r>
            <a:r>
              <a:rPr lang="en-US" sz="4000" dirty="0" smtClean="0"/>
              <a:t>PROVIDED</a:t>
            </a:r>
            <a:r>
              <a:rPr lang="en-US" dirty="0" smtClean="0"/>
              <a:t> the question is asked of </a:t>
            </a:r>
            <a:r>
              <a:rPr lang="en-US" sz="4400" b="1" dirty="0" smtClean="0"/>
              <a:t>ALL</a:t>
            </a:r>
            <a:r>
              <a:rPr lang="en-US" dirty="0" smtClean="0"/>
              <a:t> applicants </a:t>
            </a:r>
            <a:endParaRPr lang="en-US" dirty="0"/>
          </a:p>
        </p:txBody>
      </p:sp>
    </p:spTree>
    <p:extLst>
      <p:ext uri="{BB962C8B-B14F-4D97-AF65-F5344CB8AC3E}">
        <p14:creationId xmlns:p14="http://schemas.microsoft.com/office/powerpoint/2010/main" val="1593764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pPr marL="0" indent="0"/>
            <a:r>
              <a:rPr lang="en-US" sz="3200" dirty="0"/>
              <a:t>A landlord may ask about an applicant’s ability to pay the rent.</a:t>
            </a:r>
          </a:p>
        </p:txBody>
      </p:sp>
      <p:sp>
        <p:nvSpPr>
          <p:cNvPr id="3" name="TPAnswers"/>
          <p:cNvSpPr>
            <a:spLocks noGrp="1"/>
          </p:cNvSpPr>
          <p:nvPr>
            <p:ph type="body" idx="1"/>
          </p:nvPr>
        </p:nvSpPr>
        <p:spPr>
          <a:xfrm>
            <a:off x="457200" y="2209800"/>
            <a:ext cx="4038600" cy="39163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pic>
        <p:nvPicPr>
          <p:cNvPr id="10242" name="Picture 2" descr="C:\Users\jlangowski\AppData\Local\Microsoft\Windows\Temporary Internet Files\Content.IE5\Q7Z49TTI\Fist%20of%20Money[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114800"/>
            <a:ext cx="1552575" cy="20764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32394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Answer:</a:t>
            </a:r>
            <a:r>
              <a:rPr lang="en-US" i="1" u="sng" dirty="0"/>
              <a:t> </a:t>
            </a:r>
            <a:r>
              <a:rPr lang="en-US" i="1" u="sng" dirty="0" smtClean="0"/>
              <a:t>True</a:t>
            </a:r>
            <a:endParaRPr lang="en-US" u="sng" dirty="0"/>
          </a:p>
        </p:txBody>
      </p:sp>
      <p:sp>
        <p:nvSpPr>
          <p:cNvPr id="3" name="Content Placeholder 2"/>
          <p:cNvSpPr>
            <a:spLocks noGrp="1"/>
          </p:cNvSpPr>
          <p:nvPr>
            <p:ph idx="1"/>
          </p:nvPr>
        </p:nvSpPr>
        <p:spPr/>
        <p:txBody>
          <a:bodyPr/>
          <a:lstStyle/>
          <a:p>
            <a:endParaRPr lang="en-US" dirty="0" smtClean="0"/>
          </a:p>
          <a:p>
            <a:r>
              <a:rPr lang="en-US" dirty="0" smtClean="0"/>
              <a:t>Ability to pay the rent is a permissible topic </a:t>
            </a:r>
            <a:r>
              <a:rPr lang="en-US" sz="4000" dirty="0" smtClean="0"/>
              <a:t>PROVIDED</a:t>
            </a:r>
            <a:r>
              <a:rPr lang="en-US" dirty="0" smtClean="0"/>
              <a:t> the question is asked of </a:t>
            </a:r>
            <a:r>
              <a:rPr lang="en-US" sz="4400" b="1" dirty="0" smtClean="0"/>
              <a:t>ALL</a:t>
            </a:r>
            <a:r>
              <a:rPr lang="en-US" dirty="0" smtClean="0"/>
              <a:t> applicants </a:t>
            </a:r>
            <a:endParaRPr lang="en-US" dirty="0"/>
          </a:p>
        </p:txBody>
      </p:sp>
    </p:spTree>
    <p:extLst>
      <p:ext uri="{BB962C8B-B14F-4D97-AF65-F5344CB8AC3E}">
        <p14:creationId xmlns:p14="http://schemas.microsoft.com/office/powerpoint/2010/main" val="1080776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554162"/>
          </a:xfrm>
        </p:spPr>
        <p:txBody>
          <a:bodyPr>
            <a:noAutofit/>
          </a:bodyPr>
          <a:lstStyle/>
          <a:p>
            <a:pPr marL="0" indent="0"/>
            <a:r>
              <a:rPr lang="en-US" sz="3200" dirty="0"/>
              <a:t>A landlord who does not require a security deposit can require international students to pay a security deposit.</a:t>
            </a:r>
          </a:p>
        </p:txBody>
      </p:sp>
      <p:sp>
        <p:nvSpPr>
          <p:cNvPr id="3" name="TPAnswers"/>
          <p:cNvSpPr>
            <a:spLocks noGrp="1"/>
          </p:cNvSpPr>
          <p:nvPr>
            <p:ph type="body" idx="1"/>
          </p:nvPr>
        </p:nvSpPr>
        <p:spPr>
          <a:xfrm>
            <a:off x="457200" y="2514600"/>
            <a:ext cx="4038600" cy="36115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pic>
        <p:nvPicPr>
          <p:cNvPr id="11266" name="Picture 2" descr="C:\Users\jlangowski\AppData\Local\Microsoft\Windows\Temporary Internet Files\Content.IE5\G916H278\africa-glob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362200"/>
            <a:ext cx="3919537" cy="381952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13117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Answer: </a:t>
            </a:r>
            <a:r>
              <a:rPr lang="en-US" i="1" u="sng" dirty="0" smtClean="0"/>
              <a:t>False</a:t>
            </a:r>
            <a:endParaRPr lang="en-US" u="sng" dirty="0"/>
          </a:p>
        </p:txBody>
      </p:sp>
      <p:sp>
        <p:nvSpPr>
          <p:cNvPr id="3" name="Content Placeholder 2"/>
          <p:cNvSpPr>
            <a:spLocks noGrp="1"/>
          </p:cNvSpPr>
          <p:nvPr>
            <p:ph idx="1"/>
          </p:nvPr>
        </p:nvSpPr>
        <p:spPr/>
        <p:txBody>
          <a:bodyPr/>
          <a:lstStyle/>
          <a:p>
            <a:r>
              <a:rPr lang="en-US" b="1" dirty="0" smtClean="0"/>
              <a:t>National origin </a:t>
            </a:r>
            <a:r>
              <a:rPr lang="en-US" dirty="0" smtClean="0"/>
              <a:t>is a protected class</a:t>
            </a:r>
          </a:p>
          <a:p>
            <a:pPr marL="0" indent="0">
              <a:buNone/>
            </a:pPr>
            <a:endParaRPr lang="en-US" dirty="0" smtClean="0"/>
          </a:p>
          <a:p>
            <a:r>
              <a:rPr lang="en-US" dirty="0" smtClean="0"/>
              <a:t>Country of one’s birth or</a:t>
            </a:r>
          </a:p>
          <a:p>
            <a:pPr marL="0" indent="0">
              <a:buNone/>
            </a:pPr>
            <a:endParaRPr lang="en-US" dirty="0" smtClean="0"/>
          </a:p>
          <a:p>
            <a:r>
              <a:rPr lang="en-US" dirty="0" smtClean="0"/>
              <a:t>Country where one’s ancestors originated from</a:t>
            </a:r>
            <a:endParaRPr lang="en-US" dirty="0"/>
          </a:p>
        </p:txBody>
      </p:sp>
    </p:spTree>
    <p:extLst>
      <p:ext uri="{BB962C8B-B14F-4D97-AF65-F5344CB8AC3E}">
        <p14:creationId xmlns:p14="http://schemas.microsoft.com/office/powerpoint/2010/main" val="293444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Protected Classes</a:t>
            </a:r>
            <a:endParaRPr lang="en-US" u="sng" dirty="0"/>
          </a:p>
        </p:txBody>
      </p:sp>
      <p:sp>
        <p:nvSpPr>
          <p:cNvPr id="3" name="Text Placeholder 2"/>
          <p:cNvSpPr>
            <a:spLocks noGrp="1"/>
          </p:cNvSpPr>
          <p:nvPr>
            <p:ph type="body" idx="1"/>
          </p:nvPr>
        </p:nvSpPr>
        <p:spPr>
          <a:solidFill>
            <a:srgbClr val="92D050"/>
          </a:solidFill>
        </p:spPr>
        <p:txBody>
          <a:bodyPr>
            <a:normAutofit/>
          </a:bodyPr>
          <a:lstStyle/>
          <a:p>
            <a:r>
              <a:rPr lang="en-US" dirty="0" smtClean="0"/>
              <a:t>42 U.S.C. § 3601</a:t>
            </a:r>
            <a:endParaRPr lang="en-US" dirty="0"/>
          </a:p>
        </p:txBody>
      </p:sp>
      <p:sp>
        <p:nvSpPr>
          <p:cNvPr id="4" name="Content Placeholder 3"/>
          <p:cNvSpPr>
            <a:spLocks noGrp="1"/>
          </p:cNvSpPr>
          <p:nvPr>
            <p:ph sz="half" idx="2"/>
          </p:nvPr>
        </p:nvSpPr>
        <p:spPr/>
        <p:txBody>
          <a:bodyPr>
            <a:normAutofit/>
          </a:bodyPr>
          <a:lstStyle/>
          <a:p>
            <a:r>
              <a:rPr lang="en-US" dirty="0" smtClean="0"/>
              <a:t>Race</a:t>
            </a:r>
          </a:p>
          <a:p>
            <a:r>
              <a:rPr lang="en-US" dirty="0" smtClean="0"/>
              <a:t>Color</a:t>
            </a:r>
          </a:p>
          <a:p>
            <a:r>
              <a:rPr lang="en-US" dirty="0" smtClean="0"/>
              <a:t>Religion</a:t>
            </a:r>
          </a:p>
          <a:p>
            <a:r>
              <a:rPr lang="en-US" dirty="0" smtClean="0"/>
              <a:t>Sex</a:t>
            </a:r>
          </a:p>
          <a:p>
            <a:r>
              <a:rPr lang="en-US" dirty="0" smtClean="0"/>
              <a:t>Handicap (Disability)</a:t>
            </a:r>
          </a:p>
          <a:p>
            <a:r>
              <a:rPr lang="en-US" dirty="0" smtClean="0"/>
              <a:t>Familial Status</a:t>
            </a:r>
          </a:p>
          <a:p>
            <a:r>
              <a:rPr lang="en-US" dirty="0" smtClean="0"/>
              <a:t>National Origin</a:t>
            </a:r>
            <a:endParaRPr lang="en-US" dirty="0"/>
          </a:p>
        </p:txBody>
      </p:sp>
      <p:sp>
        <p:nvSpPr>
          <p:cNvPr id="5" name="Text Placeholder 4"/>
          <p:cNvSpPr>
            <a:spLocks noGrp="1"/>
          </p:cNvSpPr>
          <p:nvPr>
            <p:ph type="body" sz="quarter" idx="3"/>
          </p:nvPr>
        </p:nvSpPr>
        <p:spPr>
          <a:solidFill>
            <a:srgbClr val="00B0F0"/>
          </a:solidFill>
        </p:spPr>
        <p:txBody>
          <a:bodyPr>
            <a:normAutofit/>
          </a:bodyPr>
          <a:lstStyle/>
          <a:p>
            <a:r>
              <a:rPr lang="en-US" dirty="0" smtClean="0"/>
              <a:t>Mass. Gen. Law c. 151B, </a:t>
            </a:r>
            <a:r>
              <a:rPr lang="en-US" dirty="0"/>
              <a:t>§ </a:t>
            </a:r>
            <a:r>
              <a:rPr lang="en-US" dirty="0" smtClean="0"/>
              <a:t>4</a:t>
            </a:r>
            <a:endParaRPr lang="en-US" dirty="0"/>
          </a:p>
        </p:txBody>
      </p:sp>
      <p:sp>
        <p:nvSpPr>
          <p:cNvPr id="6" name="Content Placeholder 5"/>
          <p:cNvSpPr>
            <a:spLocks noGrp="1"/>
          </p:cNvSpPr>
          <p:nvPr>
            <p:ph sz="quarter" idx="4"/>
          </p:nvPr>
        </p:nvSpPr>
        <p:spPr/>
        <p:txBody>
          <a:bodyPr>
            <a:normAutofit fontScale="70000" lnSpcReduction="20000"/>
          </a:bodyPr>
          <a:lstStyle/>
          <a:p>
            <a:r>
              <a:rPr lang="en-US" dirty="0" smtClean="0"/>
              <a:t>Race</a:t>
            </a:r>
          </a:p>
          <a:p>
            <a:r>
              <a:rPr lang="en-US" dirty="0" smtClean="0"/>
              <a:t>Color</a:t>
            </a:r>
          </a:p>
          <a:p>
            <a:r>
              <a:rPr lang="en-US" dirty="0" smtClean="0"/>
              <a:t>Religion</a:t>
            </a:r>
          </a:p>
          <a:p>
            <a:r>
              <a:rPr lang="en-US" dirty="0" smtClean="0"/>
              <a:t>Sex</a:t>
            </a:r>
          </a:p>
          <a:p>
            <a:r>
              <a:rPr lang="en-US" dirty="0" smtClean="0"/>
              <a:t>Handicap (Disability)</a:t>
            </a:r>
          </a:p>
          <a:p>
            <a:r>
              <a:rPr lang="en-US" dirty="0" smtClean="0"/>
              <a:t>Children</a:t>
            </a:r>
          </a:p>
          <a:p>
            <a:r>
              <a:rPr lang="en-US" dirty="0"/>
              <a:t>National </a:t>
            </a:r>
            <a:r>
              <a:rPr lang="en-US" dirty="0" smtClean="0"/>
              <a:t>Origin</a:t>
            </a:r>
          </a:p>
          <a:p>
            <a:r>
              <a:rPr lang="en-US" dirty="0" smtClean="0"/>
              <a:t>Gender Identity</a:t>
            </a:r>
          </a:p>
          <a:p>
            <a:r>
              <a:rPr lang="en-US" dirty="0" smtClean="0"/>
              <a:t>Sexual Orientation</a:t>
            </a:r>
          </a:p>
          <a:p>
            <a:r>
              <a:rPr lang="en-US" dirty="0" smtClean="0"/>
              <a:t>Genetic information</a:t>
            </a:r>
          </a:p>
          <a:p>
            <a:r>
              <a:rPr lang="en-US" dirty="0" smtClean="0"/>
              <a:t>Ancestry</a:t>
            </a:r>
          </a:p>
          <a:p>
            <a:r>
              <a:rPr lang="en-US" dirty="0" smtClean="0"/>
              <a:t>Age (except minors)</a:t>
            </a:r>
          </a:p>
          <a:p>
            <a:r>
              <a:rPr lang="en-US" dirty="0" smtClean="0"/>
              <a:t>Marital Status</a:t>
            </a:r>
          </a:p>
          <a:p>
            <a:r>
              <a:rPr lang="en-US" dirty="0" smtClean="0"/>
              <a:t>Military Status</a:t>
            </a:r>
          </a:p>
          <a:p>
            <a:r>
              <a:rPr lang="en-US" dirty="0" smtClean="0"/>
              <a:t>Receipt of Public </a:t>
            </a:r>
            <a:r>
              <a:rPr lang="en-US" dirty="0"/>
              <a:t>A</a:t>
            </a:r>
            <a:r>
              <a:rPr lang="en-US" dirty="0" smtClean="0"/>
              <a:t>ssistance</a:t>
            </a:r>
            <a:endParaRPr lang="en-US" dirty="0"/>
          </a:p>
        </p:txBody>
      </p:sp>
    </p:spTree>
    <p:extLst>
      <p:ext uri="{BB962C8B-B14F-4D97-AF65-F5344CB8AC3E}">
        <p14:creationId xmlns:p14="http://schemas.microsoft.com/office/powerpoint/2010/main" val="1098859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defRPr/>
            </a:pPr>
            <a:r>
              <a:rPr lang="en-US" b="1" u="sng" dirty="0"/>
              <a:t>Prohibited Conduct</a:t>
            </a:r>
            <a:r>
              <a:rPr lang="en-US" sz="3800" b="1" dirty="0"/>
              <a:t> </a:t>
            </a:r>
            <a:br>
              <a:rPr lang="en-US" sz="3800" b="1" dirty="0"/>
            </a:br>
            <a:r>
              <a:rPr lang="en-US" sz="2400" dirty="0"/>
              <a:t>In the sale and rental of housing, because of protected </a:t>
            </a:r>
            <a:r>
              <a:rPr lang="en-US" sz="2400" dirty="0" smtClean="0"/>
              <a:t>class</a:t>
            </a:r>
            <a:endParaRPr lang="en-US" sz="3800" dirty="0"/>
          </a:p>
        </p:txBody>
      </p:sp>
      <p:sp>
        <p:nvSpPr>
          <p:cNvPr id="8195" name="Rectangle 3"/>
          <p:cNvSpPr>
            <a:spLocks noGrp="1" noChangeArrowheads="1"/>
          </p:cNvSpPr>
          <p:nvPr>
            <p:ph type="body" idx="1"/>
          </p:nvPr>
        </p:nvSpPr>
        <p:spPr>
          <a:xfrm>
            <a:off x="457200" y="1524000"/>
            <a:ext cx="8229600" cy="4835525"/>
          </a:xfrm>
        </p:spPr>
        <p:txBody>
          <a:bodyPr>
            <a:normAutofit fontScale="92500" lnSpcReduction="10000"/>
          </a:bodyPr>
          <a:lstStyle/>
          <a:p>
            <a:pPr eaLnBrk="1" hangingPunct="1">
              <a:lnSpc>
                <a:spcPct val="80000"/>
              </a:lnSpc>
              <a:defRPr/>
            </a:pPr>
            <a:r>
              <a:rPr lang="en-US" altLang="en-US" sz="2000" smtClean="0">
                <a:ea typeface="ＭＳ Ｐゴシック" pitchFamily="34" charset="-128"/>
              </a:rPr>
              <a:t>Refuse to rent, sell, negotiate for housing</a:t>
            </a:r>
          </a:p>
          <a:p>
            <a:pPr eaLnBrk="1" hangingPunct="1">
              <a:lnSpc>
                <a:spcPct val="80000"/>
              </a:lnSpc>
              <a:buFont typeface="Wingdings" pitchFamily="2" charset="2"/>
              <a:buNone/>
              <a:defRPr/>
            </a:pPr>
            <a:endParaRPr lang="en-US" altLang="en-US" sz="2000" smtClean="0">
              <a:ea typeface="ＭＳ Ｐゴシック" pitchFamily="34" charset="-128"/>
            </a:endParaRPr>
          </a:p>
          <a:p>
            <a:pPr eaLnBrk="1" hangingPunct="1">
              <a:lnSpc>
                <a:spcPct val="80000"/>
              </a:lnSpc>
              <a:defRPr/>
            </a:pPr>
            <a:r>
              <a:rPr lang="en-US" altLang="en-US" sz="2000" smtClean="0">
                <a:ea typeface="ＭＳ Ｐゴシック" pitchFamily="34" charset="-128"/>
              </a:rPr>
              <a:t>Make housing unavailable or deny a dwelling</a:t>
            </a:r>
          </a:p>
          <a:p>
            <a:pPr eaLnBrk="1" hangingPunct="1">
              <a:lnSpc>
                <a:spcPct val="80000"/>
              </a:lnSpc>
              <a:buFont typeface="Wingdings" pitchFamily="2" charset="2"/>
              <a:buNone/>
              <a:defRPr/>
            </a:pPr>
            <a:endParaRPr lang="en-US" altLang="en-US" sz="2000" smtClean="0">
              <a:ea typeface="ＭＳ Ｐゴシック" pitchFamily="34" charset="-128"/>
            </a:endParaRPr>
          </a:p>
          <a:p>
            <a:pPr eaLnBrk="1" hangingPunct="1">
              <a:lnSpc>
                <a:spcPct val="80000"/>
              </a:lnSpc>
              <a:defRPr/>
            </a:pPr>
            <a:r>
              <a:rPr lang="en-US" altLang="en-US" sz="2000" smtClean="0">
                <a:ea typeface="ＭＳ Ｐゴシック" pitchFamily="34" charset="-128"/>
              </a:rPr>
              <a:t>Set different terms, conditions or privileges for sale or rental</a:t>
            </a:r>
          </a:p>
          <a:p>
            <a:pPr eaLnBrk="1" hangingPunct="1">
              <a:lnSpc>
                <a:spcPct val="80000"/>
              </a:lnSpc>
              <a:buFont typeface="Wingdings" pitchFamily="2" charset="2"/>
              <a:buNone/>
              <a:defRPr/>
            </a:pPr>
            <a:endParaRPr lang="en-US" altLang="en-US" sz="2000" smtClean="0">
              <a:ea typeface="ＭＳ Ｐゴシック" pitchFamily="34" charset="-128"/>
            </a:endParaRPr>
          </a:p>
          <a:p>
            <a:pPr eaLnBrk="1" hangingPunct="1">
              <a:lnSpc>
                <a:spcPct val="80000"/>
              </a:lnSpc>
              <a:defRPr/>
            </a:pPr>
            <a:r>
              <a:rPr lang="en-US" altLang="en-US" sz="2000" smtClean="0">
                <a:ea typeface="ＭＳ Ｐゴシック" pitchFamily="34" charset="-128"/>
              </a:rPr>
              <a:t>Provide different housing services or facilities</a:t>
            </a:r>
          </a:p>
          <a:p>
            <a:pPr eaLnBrk="1" hangingPunct="1">
              <a:lnSpc>
                <a:spcPct val="80000"/>
              </a:lnSpc>
              <a:buFont typeface="Wingdings" pitchFamily="2" charset="2"/>
              <a:buNone/>
              <a:defRPr/>
            </a:pPr>
            <a:endParaRPr lang="en-US" altLang="en-US" sz="2000" smtClean="0">
              <a:ea typeface="ＭＳ Ｐゴシック" pitchFamily="34" charset="-128"/>
            </a:endParaRPr>
          </a:p>
          <a:p>
            <a:pPr eaLnBrk="1" hangingPunct="1">
              <a:lnSpc>
                <a:spcPct val="80000"/>
              </a:lnSpc>
              <a:defRPr/>
            </a:pPr>
            <a:r>
              <a:rPr lang="en-US" altLang="en-US" sz="2000" smtClean="0">
                <a:ea typeface="ＭＳ Ｐゴシック" pitchFamily="34" charset="-128"/>
              </a:rPr>
              <a:t>Falsely deny that housing is available for inspection, sale or rental</a:t>
            </a:r>
          </a:p>
          <a:p>
            <a:pPr eaLnBrk="1" hangingPunct="1">
              <a:lnSpc>
                <a:spcPct val="80000"/>
              </a:lnSpc>
              <a:defRPr/>
            </a:pPr>
            <a:endParaRPr lang="en-US" altLang="en-US" sz="2000" smtClean="0">
              <a:ea typeface="ＭＳ Ｐゴシック" pitchFamily="34" charset="-128"/>
            </a:endParaRPr>
          </a:p>
          <a:p>
            <a:pPr eaLnBrk="1" hangingPunct="1">
              <a:lnSpc>
                <a:spcPct val="80000"/>
              </a:lnSpc>
              <a:defRPr/>
            </a:pPr>
            <a:r>
              <a:rPr lang="en-US" altLang="en-US" sz="2000" smtClean="0">
                <a:ea typeface="ＭＳ Ｐゴシック" pitchFamily="34" charset="-128"/>
              </a:rPr>
              <a:t>To make, print, or publish any notice, statement, or advertisement that indicates a preference or limitation based on a protected class</a:t>
            </a:r>
          </a:p>
          <a:p>
            <a:pPr eaLnBrk="1" hangingPunct="1">
              <a:lnSpc>
                <a:spcPct val="80000"/>
              </a:lnSpc>
              <a:buFont typeface="Wingdings" pitchFamily="2" charset="2"/>
              <a:buNone/>
              <a:defRPr/>
            </a:pPr>
            <a:endParaRPr lang="en-US" altLang="en-US" sz="2000" smtClean="0">
              <a:ea typeface="ＭＳ Ｐゴシック" pitchFamily="34" charset="-128"/>
            </a:endParaRPr>
          </a:p>
          <a:p>
            <a:pPr eaLnBrk="1" hangingPunct="1">
              <a:lnSpc>
                <a:spcPct val="80000"/>
              </a:lnSpc>
              <a:defRPr/>
            </a:pPr>
            <a:r>
              <a:rPr lang="en-US" altLang="en-US" sz="2000" smtClean="0">
                <a:ea typeface="ＭＳ Ｐゴシック" pitchFamily="34" charset="-128"/>
              </a:rPr>
              <a:t>Coerce, intimidate, threaten, or interfere with anyone exercising a fair housing right or assisting others who exercise those rights</a:t>
            </a:r>
            <a:br>
              <a:rPr lang="en-US" altLang="en-US" sz="2000" smtClean="0">
                <a:ea typeface="ＭＳ Ｐゴシック" pitchFamily="34" charset="-128"/>
              </a:rPr>
            </a:br>
            <a:endParaRPr lang="en-US" altLang="en-US" sz="2000" smtClean="0">
              <a:ea typeface="ＭＳ Ｐゴシック" pitchFamily="34" charset="-128"/>
            </a:endParaRPr>
          </a:p>
          <a:p>
            <a:pPr eaLnBrk="1" hangingPunct="1">
              <a:lnSpc>
                <a:spcPct val="80000"/>
              </a:lnSpc>
              <a:buFont typeface="Wingdings" pitchFamily="2" charset="2"/>
              <a:buNone/>
              <a:defRPr/>
            </a:pPr>
            <a:r>
              <a:rPr lang="en-US" altLang="en-US" sz="2100" smtClean="0">
                <a:ea typeface="ＭＳ Ｐゴシック" pitchFamily="34" charset="-128"/>
              </a:rPr>
              <a:t/>
            </a:r>
            <a:br>
              <a:rPr lang="en-US" altLang="en-US" sz="2100" smtClean="0">
                <a:ea typeface="ＭＳ Ｐゴシック" pitchFamily="34" charset="-128"/>
              </a:rPr>
            </a:br>
            <a:r>
              <a:rPr lang="en-US" altLang="en-US" sz="2100" smtClean="0">
                <a:ea typeface="ＭＳ Ｐゴシック" pitchFamily="34" charset="-128"/>
              </a:rPr>
              <a:t/>
            </a:r>
            <a:br>
              <a:rPr lang="en-US" altLang="en-US" sz="2100" smtClean="0">
                <a:ea typeface="ＭＳ Ｐゴシック" pitchFamily="34" charset="-128"/>
              </a:rPr>
            </a:br>
            <a:endParaRPr lang="en-US" altLang="en-US" sz="2100" smtClean="0">
              <a:ea typeface="ＭＳ Ｐゴシック" pitchFamily="34" charset="-128"/>
            </a:endParaRPr>
          </a:p>
        </p:txBody>
      </p:sp>
    </p:spTree>
    <p:extLst>
      <p:ext uri="{BB962C8B-B14F-4D97-AF65-F5344CB8AC3E}">
        <p14:creationId xmlns:p14="http://schemas.microsoft.com/office/powerpoint/2010/main" val="2796507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defRPr/>
            </a:pPr>
            <a:r>
              <a:rPr lang="en-US" b="1" u="sng" dirty="0"/>
              <a:t>Prohibited Conduct (continued)</a:t>
            </a:r>
            <a:br>
              <a:rPr lang="en-US" b="1" u="sng" dirty="0"/>
            </a:br>
            <a:r>
              <a:rPr lang="en-US" sz="2400" dirty="0"/>
              <a:t>In the sale and rental of housing, because of protected </a:t>
            </a:r>
            <a:r>
              <a:rPr lang="en-US" sz="2400" dirty="0" smtClean="0"/>
              <a:t>class</a:t>
            </a:r>
            <a:endParaRPr lang="en-US" sz="3800" dirty="0"/>
          </a:p>
        </p:txBody>
      </p:sp>
      <p:sp>
        <p:nvSpPr>
          <p:cNvPr id="8195" name="Rectangle 3"/>
          <p:cNvSpPr>
            <a:spLocks noGrp="1" noChangeArrowheads="1"/>
          </p:cNvSpPr>
          <p:nvPr>
            <p:ph type="body" idx="1"/>
          </p:nvPr>
        </p:nvSpPr>
        <p:spPr>
          <a:xfrm>
            <a:off x="457200" y="1524000"/>
            <a:ext cx="8229600" cy="4530725"/>
          </a:xfrm>
        </p:spPr>
        <p:txBody>
          <a:bodyPr/>
          <a:lstStyle/>
          <a:p>
            <a:pPr eaLnBrk="1" hangingPunct="1">
              <a:lnSpc>
                <a:spcPct val="80000"/>
              </a:lnSpc>
              <a:buFont typeface="Wingdings" panose="05000000000000000000" pitchFamily="2" charset="2"/>
              <a:buChar char="§"/>
              <a:defRPr/>
            </a:pPr>
            <a:r>
              <a:rPr lang="en-US" sz="2000" dirty="0" smtClean="0">
                <a:ea typeface="+mn-ea"/>
              </a:rPr>
              <a:t>For profit, persuade, or try to persuade homeowners to sell by suggesting that people of a particular race, etc. have or are about to move into neighborhood (blockbusting)</a:t>
            </a:r>
          </a:p>
          <a:p>
            <a:pPr marL="0" indent="0" eaLnBrk="1" hangingPunct="1">
              <a:lnSpc>
                <a:spcPct val="80000"/>
              </a:lnSpc>
              <a:buFont typeface="Wingdings" pitchFamily="2" charset="2"/>
              <a:buNone/>
              <a:defRPr/>
            </a:pPr>
            <a:endParaRPr lang="en-US" sz="2000" dirty="0" smtClean="0">
              <a:ea typeface="+mn-ea"/>
            </a:endParaRPr>
          </a:p>
          <a:p>
            <a:pPr eaLnBrk="1" hangingPunct="1">
              <a:lnSpc>
                <a:spcPct val="90000"/>
              </a:lnSpc>
              <a:buFont typeface="Wingdings" panose="05000000000000000000" pitchFamily="2" charset="2"/>
              <a:buChar char="§"/>
              <a:defRPr/>
            </a:pPr>
            <a:r>
              <a:rPr lang="en-US" sz="2000" dirty="0" smtClean="0">
                <a:ea typeface="+mn-ea"/>
              </a:rPr>
              <a:t>Deny access to or membership or participation in any organization, facility or service (such as multiple listing service) related to sale or rental of dwellings, or set different terms and condition of such access, membership or participation</a:t>
            </a:r>
            <a:endParaRPr lang="en-US" sz="2000" dirty="0">
              <a:ea typeface="+mn-ea"/>
            </a:endParaRPr>
          </a:p>
          <a:p>
            <a:pPr eaLnBrk="1" hangingPunct="1">
              <a:lnSpc>
                <a:spcPct val="90000"/>
              </a:lnSpc>
              <a:buFont typeface="Wingdings" charset="0"/>
              <a:buChar char="n"/>
              <a:defRPr/>
            </a:pPr>
            <a:endParaRPr lang="en-US" sz="2000" dirty="0" smtClean="0">
              <a:ea typeface="+mn-ea"/>
            </a:endParaRPr>
          </a:p>
          <a:p>
            <a:pPr eaLnBrk="1" hangingPunct="1">
              <a:lnSpc>
                <a:spcPct val="90000"/>
              </a:lnSpc>
              <a:buFont typeface="Wingdings" panose="05000000000000000000" pitchFamily="2" charset="2"/>
              <a:buChar char="§"/>
              <a:defRPr/>
            </a:pPr>
            <a:r>
              <a:rPr lang="en-US" sz="2000" dirty="0" smtClean="0"/>
              <a:t>Redlining: Lenders unfairly denying mortgage applications for homes in neighborhoods with high percentages of minority residents </a:t>
            </a:r>
          </a:p>
          <a:p>
            <a:pPr eaLnBrk="1" hangingPunct="1">
              <a:lnSpc>
                <a:spcPct val="90000"/>
              </a:lnSpc>
              <a:buFont typeface="Wingdings" charset="0"/>
              <a:buChar char="n"/>
              <a:defRPr/>
            </a:pPr>
            <a:endParaRPr lang="en-US" sz="2000" dirty="0" smtClean="0"/>
          </a:p>
          <a:p>
            <a:pPr eaLnBrk="1" hangingPunct="1">
              <a:lnSpc>
                <a:spcPct val="90000"/>
              </a:lnSpc>
              <a:buFont typeface="Wingdings" panose="05000000000000000000" pitchFamily="2" charset="2"/>
              <a:buChar char="§"/>
              <a:defRPr/>
            </a:pPr>
            <a:r>
              <a:rPr lang="en-US" sz="2000" dirty="0" smtClean="0"/>
              <a:t>Steering: Advising individuals to purchase homes in particular neighborhoods or failing to show or to inform buyers of homes that meet their specifications due to their protected class </a:t>
            </a:r>
          </a:p>
          <a:p>
            <a:pPr eaLnBrk="1" hangingPunct="1">
              <a:lnSpc>
                <a:spcPct val="80000"/>
              </a:lnSpc>
              <a:defRPr/>
            </a:pPr>
            <a:endParaRPr lang="en-US" sz="2000" dirty="0" smtClean="0">
              <a:ea typeface="+mn-ea"/>
            </a:endParaRPr>
          </a:p>
        </p:txBody>
      </p:sp>
    </p:spTree>
    <p:extLst>
      <p:ext uri="{BB962C8B-B14F-4D97-AF65-F5344CB8AC3E}">
        <p14:creationId xmlns:p14="http://schemas.microsoft.com/office/powerpoint/2010/main" val="651557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u="sng" dirty="0" smtClean="0"/>
              <a:t>Massachusetts Lead Law</a:t>
            </a:r>
            <a:endParaRPr lang="en-US" b="1" u="sng" dirty="0"/>
          </a:p>
        </p:txBody>
      </p:sp>
      <p:sp>
        <p:nvSpPr>
          <p:cNvPr id="3" name="Content Placeholder 2"/>
          <p:cNvSpPr>
            <a:spLocks noGrp="1"/>
          </p:cNvSpPr>
          <p:nvPr>
            <p:ph idx="1"/>
          </p:nvPr>
        </p:nvSpPr>
        <p:spPr/>
        <p:txBody>
          <a:bodyPr>
            <a:normAutofit lnSpcReduction="10000"/>
          </a:bodyPr>
          <a:lstStyle/>
          <a:p>
            <a:pPr>
              <a:defRPr/>
            </a:pPr>
            <a:r>
              <a:rPr lang="en-US" dirty="0" smtClean="0"/>
              <a:t>Dwellings must be made lead safe if a child under the age of 6 resides or will reside there</a:t>
            </a:r>
          </a:p>
          <a:p>
            <a:pPr>
              <a:defRPr/>
            </a:pPr>
            <a:r>
              <a:rPr lang="en-US" dirty="0" smtClean="0"/>
              <a:t>A family with a child under the age of 6 cannot be denied a rental property or evicted because of the presence of lead paint</a:t>
            </a:r>
          </a:p>
          <a:p>
            <a:pPr>
              <a:defRPr/>
            </a:pPr>
            <a:r>
              <a:rPr lang="en-US" dirty="0" smtClean="0"/>
              <a:t>Resources are available to help make your home lead safe – contact your local city hall or the MA Childhood Lead Poisoning Prevention Program for more information</a:t>
            </a:r>
            <a:endParaRPr lang="en-US" dirty="0"/>
          </a:p>
        </p:txBody>
      </p:sp>
    </p:spTree>
    <p:extLst>
      <p:ext uri="{BB962C8B-B14F-4D97-AF65-F5344CB8AC3E}">
        <p14:creationId xmlns:p14="http://schemas.microsoft.com/office/powerpoint/2010/main" val="1319945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Answer: </a:t>
            </a:r>
            <a:r>
              <a:rPr lang="en-US" i="1" u="sng" dirty="0" smtClean="0"/>
              <a:t>True</a:t>
            </a:r>
            <a:endParaRPr lang="en-US" u="sng" dirty="0"/>
          </a:p>
        </p:txBody>
      </p:sp>
      <p:sp>
        <p:nvSpPr>
          <p:cNvPr id="3" name="Content Placeholder 2"/>
          <p:cNvSpPr>
            <a:spLocks noGrp="1"/>
          </p:cNvSpPr>
          <p:nvPr>
            <p:ph idx="1"/>
          </p:nvPr>
        </p:nvSpPr>
        <p:spPr/>
        <p:txBody>
          <a:bodyPr>
            <a:normAutofit lnSpcReduction="10000"/>
          </a:bodyPr>
          <a:lstStyle/>
          <a:p>
            <a:r>
              <a:rPr lang="en-US" dirty="0" smtClean="0"/>
              <a:t>Housing providers (i.e. landlords, property management companies, real estate agents) </a:t>
            </a:r>
            <a:r>
              <a:rPr lang="en-US" sz="4400" b="1" dirty="0" smtClean="0"/>
              <a:t>cannot</a:t>
            </a:r>
            <a:r>
              <a:rPr lang="en-US" dirty="0" smtClean="0"/>
              <a:t> discriminate against someone based on membership in a protected class. </a:t>
            </a:r>
          </a:p>
          <a:p>
            <a:pPr marL="0" indent="0">
              <a:buNone/>
            </a:pPr>
            <a:endParaRPr lang="en-US" dirty="0"/>
          </a:p>
          <a:p>
            <a:r>
              <a:rPr lang="en-US" dirty="0" smtClean="0"/>
              <a:t>Protected classes are defined by law.</a:t>
            </a:r>
          </a:p>
          <a:p>
            <a:pPr marL="0" indent="0">
              <a:buNone/>
            </a:pPr>
            <a:endParaRPr lang="en-US" dirty="0"/>
          </a:p>
          <a:p>
            <a:r>
              <a:rPr lang="en-US" dirty="0" smtClean="0"/>
              <a:t>Being a student is </a:t>
            </a:r>
            <a:r>
              <a:rPr lang="en-US" i="1" dirty="0" smtClean="0"/>
              <a:t>not</a:t>
            </a:r>
            <a:r>
              <a:rPr lang="en-US" dirty="0" smtClean="0"/>
              <a:t> a protected class.</a:t>
            </a:r>
            <a:endParaRPr lang="en-US" dirty="0"/>
          </a:p>
        </p:txBody>
      </p:sp>
    </p:spTree>
    <p:extLst>
      <p:ext uri="{BB962C8B-B14F-4D97-AF65-F5344CB8AC3E}">
        <p14:creationId xmlns:p14="http://schemas.microsoft.com/office/powerpoint/2010/main" val="194826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Vouchers</a:t>
            </a:r>
            <a:endParaRPr lang="en-US" dirty="0"/>
          </a:p>
        </p:txBody>
      </p:sp>
      <p:sp>
        <p:nvSpPr>
          <p:cNvPr id="3" name="Content Placeholder 2"/>
          <p:cNvSpPr>
            <a:spLocks noGrp="1"/>
          </p:cNvSpPr>
          <p:nvPr>
            <p:ph idx="1"/>
          </p:nvPr>
        </p:nvSpPr>
        <p:spPr/>
        <p:txBody>
          <a:bodyPr/>
          <a:lstStyle/>
          <a:p>
            <a:r>
              <a:rPr lang="en-US" dirty="0" smtClean="0"/>
              <a:t>It is illegal to refuse to rent to a person because he or she is a Section 8 recipient or the recipient of any federal, state, or local public assistance.</a:t>
            </a:r>
          </a:p>
          <a:p>
            <a:r>
              <a:rPr lang="en-US" dirty="0" smtClean="0"/>
              <a:t>It is illegal for owners to refuse to accept vouchers from particular housing authorities.</a:t>
            </a:r>
          </a:p>
          <a:p>
            <a:r>
              <a:rPr lang="en-US" dirty="0" smtClean="0"/>
              <a:t>It is illegal to advertise that Section 8 (or any other voucher) will not </a:t>
            </a:r>
            <a:r>
              <a:rPr lang="en-US" smtClean="0"/>
              <a:t>be accepted.</a:t>
            </a:r>
            <a:endParaRPr lang="en-US"/>
          </a:p>
        </p:txBody>
      </p:sp>
    </p:spTree>
    <p:extLst>
      <p:ext uri="{BB962C8B-B14F-4D97-AF65-F5344CB8AC3E}">
        <p14:creationId xmlns:p14="http://schemas.microsoft.com/office/powerpoint/2010/main" val="2943198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6600" dirty="0" smtClean="0">
                <a:latin typeface="Baveuse" pitchFamily="2" charset="0"/>
              </a:rPr>
              <a:t>Questions?</a:t>
            </a:r>
          </a:p>
          <a:p>
            <a:pPr marL="0" indent="0">
              <a:buNone/>
            </a:pPr>
            <a:endParaRPr lang="en-US"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14313"/>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83675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92162"/>
          </a:xfrm>
        </p:spPr>
        <p:txBody>
          <a:bodyPr/>
          <a:lstStyle/>
          <a:p>
            <a:pPr algn="ctr" eaLnBrk="1" hangingPunct="1">
              <a:defRPr/>
            </a:pPr>
            <a:r>
              <a:rPr lang="en-US" sz="3000" b="1" u="sng" dirty="0"/>
              <a:t>If you think </a:t>
            </a:r>
            <a:r>
              <a:rPr lang="en-US" sz="3000" b="1" u="sng" dirty="0" smtClean="0"/>
              <a:t>you have experienced discrimination</a:t>
            </a:r>
            <a:endParaRPr lang="en-US" sz="3000" b="1" u="sng" dirty="0"/>
          </a:p>
        </p:txBody>
      </p:sp>
      <p:sp>
        <p:nvSpPr>
          <p:cNvPr id="17411" name="Rectangle 3"/>
          <p:cNvSpPr>
            <a:spLocks noGrp="1" noChangeArrowheads="1"/>
          </p:cNvSpPr>
          <p:nvPr>
            <p:ph type="body" sz="half" idx="1"/>
          </p:nvPr>
        </p:nvSpPr>
        <p:spPr>
          <a:xfrm>
            <a:off x="457200" y="1219200"/>
            <a:ext cx="4038600" cy="4759325"/>
          </a:xfrm>
        </p:spPr>
        <p:txBody>
          <a:bodyPr>
            <a:normAutofit lnSpcReduction="10000"/>
          </a:bodyPr>
          <a:lstStyle/>
          <a:p>
            <a:pPr eaLnBrk="1" hangingPunct="1">
              <a:lnSpc>
                <a:spcPct val="80000"/>
              </a:lnSpc>
              <a:buFont typeface="Wingdings" charset="0"/>
              <a:buNone/>
              <a:defRPr/>
            </a:pPr>
            <a:r>
              <a:rPr lang="en-US" sz="1600" b="1" dirty="0"/>
              <a:t>Boston Fair Housing Commission</a:t>
            </a:r>
          </a:p>
          <a:p>
            <a:pPr eaLnBrk="1" hangingPunct="1">
              <a:lnSpc>
                <a:spcPct val="80000"/>
              </a:lnSpc>
              <a:buFont typeface="Wingdings" charset="0"/>
              <a:buNone/>
              <a:defRPr/>
            </a:pPr>
            <a:r>
              <a:rPr lang="en-US" sz="1600" dirty="0"/>
              <a:t>1 City Hall Plaza, Room 966</a:t>
            </a:r>
          </a:p>
          <a:p>
            <a:pPr eaLnBrk="1" hangingPunct="1">
              <a:lnSpc>
                <a:spcPct val="80000"/>
              </a:lnSpc>
              <a:buFont typeface="Wingdings" charset="0"/>
              <a:buNone/>
              <a:defRPr/>
            </a:pPr>
            <a:r>
              <a:rPr lang="en-US" sz="1600" dirty="0"/>
              <a:t>Boston, MA 0220</a:t>
            </a:r>
          </a:p>
          <a:p>
            <a:pPr eaLnBrk="1" hangingPunct="1">
              <a:lnSpc>
                <a:spcPct val="80000"/>
              </a:lnSpc>
              <a:buFont typeface="Wingdings" charset="0"/>
              <a:buNone/>
              <a:defRPr/>
            </a:pPr>
            <a:r>
              <a:rPr lang="en-US" sz="1600" dirty="0"/>
              <a:t>Phone</a:t>
            </a:r>
            <a:r>
              <a:rPr lang="en-US" sz="1600" dirty="0" smtClean="0"/>
              <a:t>: 617.635.4408</a:t>
            </a:r>
          </a:p>
          <a:p>
            <a:pPr eaLnBrk="1" hangingPunct="1">
              <a:lnSpc>
                <a:spcPct val="80000"/>
              </a:lnSpc>
              <a:buFont typeface="Wingdings" charset="0"/>
              <a:buNone/>
              <a:defRPr/>
            </a:pPr>
            <a:r>
              <a:rPr lang="en-US" sz="1600" dirty="0" smtClean="0"/>
              <a:t>TTY users, please call the MA Relay Service at 1-800</a:t>
            </a:r>
            <a:r>
              <a:rPr lang="en-US" sz="1600" dirty="0"/>
              <a:t>-</a:t>
            </a:r>
            <a:r>
              <a:rPr lang="en-US" sz="1600" dirty="0" smtClean="0"/>
              <a:t>439-2370</a:t>
            </a:r>
            <a:endParaRPr lang="en-US" sz="1600" dirty="0"/>
          </a:p>
          <a:p>
            <a:pPr eaLnBrk="1" hangingPunct="1">
              <a:lnSpc>
                <a:spcPct val="80000"/>
              </a:lnSpc>
              <a:buFont typeface="Wingdings" charset="0"/>
              <a:buNone/>
              <a:defRPr/>
            </a:pPr>
            <a:r>
              <a:rPr lang="en-US" sz="1600" dirty="0">
                <a:hlinkClick r:id="rId3"/>
              </a:rPr>
              <a:t>www.cityofboston.gov/civilrights</a:t>
            </a:r>
            <a:r>
              <a:rPr lang="en-US" sz="1600" dirty="0"/>
              <a:t/>
            </a:r>
            <a:br>
              <a:rPr lang="en-US" sz="1600" dirty="0"/>
            </a:br>
            <a:endParaRPr lang="en-US" sz="1600" b="1" dirty="0"/>
          </a:p>
          <a:p>
            <a:pPr eaLnBrk="1" hangingPunct="1">
              <a:lnSpc>
                <a:spcPct val="80000"/>
              </a:lnSpc>
              <a:buFont typeface="Wingdings" charset="0"/>
              <a:buNone/>
              <a:defRPr/>
            </a:pPr>
            <a:r>
              <a:rPr lang="en-US" sz="1600" b="1" dirty="0" smtClean="0"/>
              <a:t>Cambridge </a:t>
            </a:r>
            <a:r>
              <a:rPr lang="en-US" sz="1600" b="1" dirty="0"/>
              <a:t>Human Rights Commission</a:t>
            </a:r>
          </a:p>
          <a:p>
            <a:pPr eaLnBrk="1" hangingPunct="1">
              <a:lnSpc>
                <a:spcPct val="80000"/>
              </a:lnSpc>
              <a:buFont typeface="Wingdings" charset="0"/>
              <a:buNone/>
              <a:defRPr/>
            </a:pPr>
            <a:r>
              <a:rPr lang="en-US" sz="1600" dirty="0"/>
              <a:t>51 Inman Street, 2nd Floor</a:t>
            </a:r>
          </a:p>
          <a:p>
            <a:pPr eaLnBrk="1" hangingPunct="1">
              <a:lnSpc>
                <a:spcPct val="80000"/>
              </a:lnSpc>
              <a:buFont typeface="Wingdings" charset="0"/>
              <a:buNone/>
              <a:defRPr/>
            </a:pPr>
            <a:r>
              <a:rPr lang="en-US" sz="1600" dirty="0"/>
              <a:t>Cambridge, MA 02139</a:t>
            </a:r>
          </a:p>
          <a:p>
            <a:pPr eaLnBrk="1" hangingPunct="1">
              <a:lnSpc>
                <a:spcPct val="80000"/>
              </a:lnSpc>
              <a:buFont typeface="Wingdings" charset="0"/>
              <a:buNone/>
              <a:defRPr/>
            </a:pPr>
            <a:r>
              <a:rPr lang="en-US" sz="1600" dirty="0"/>
              <a:t>Phone: </a:t>
            </a:r>
            <a:r>
              <a:rPr lang="en-US" sz="1600" dirty="0" smtClean="0"/>
              <a:t>617</a:t>
            </a:r>
            <a:r>
              <a:rPr lang="en-US" sz="1600" dirty="0"/>
              <a:t>-</a:t>
            </a:r>
            <a:r>
              <a:rPr lang="en-US" sz="1600" dirty="0" smtClean="0"/>
              <a:t>349</a:t>
            </a:r>
            <a:r>
              <a:rPr lang="en-US" sz="1600" dirty="0"/>
              <a:t>-4396</a:t>
            </a:r>
          </a:p>
          <a:p>
            <a:pPr eaLnBrk="1" hangingPunct="1">
              <a:lnSpc>
                <a:spcPct val="80000"/>
              </a:lnSpc>
              <a:buFont typeface="Wingdings" charset="0"/>
              <a:buNone/>
              <a:defRPr/>
            </a:pPr>
            <a:r>
              <a:rPr lang="en-US" sz="1600" dirty="0"/>
              <a:t>TTY: </a:t>
            </a:r>
            <a:r>
              <a:rPr lang="en-US" sz="1600" dirty="0" smtClean="0"/>
              <a:t>617-492</a:t>
            </a:r>
            <a:r>
              <a:rPr lang="en-US" sz="1600" dirty="0"/>
              <a:t>-0235</a:t>
            </a:r>
          </a:p>
          <a:p>
            <a:pPr eaLnBrk="1" hangingPunct="1">
              <a:lnSpc>
                <a:spcPct val="80000"/>
              </a:lnSpc>
              <a:buFont typeface="Wingdings" charset="0"/>
              <a:buNone/>
              <a:defRPr/>
            </a:pPr>
            <a:r>
              <a:rPr lang="en-US" sz="1600" dirty="0">
                <a:hlinkClick r:id="rId4"/>
              </a:rPr>
              <a:t>www.cambridgema.gov/HRC</a:t>
            </a:r>
            <a:endParaRPr lang="en-US" sz="1600" dirty="0"/>
          </a:p>
          <a:p>
            <a:pPr eaLnBrk="1" hangingPunct="1">
              <a:lnSpc>
                <a:spcPct val="80000"/>
              </a:lnSpc>
              <a:buFont typeface="Wingdings" charset="0"/>
              <a:buNone/>
              <a:defRPr/>
            </a:pPr>
            <a:endParaRPr lang="en-US" sz="1600" dirty="0" smtClean="0"/>
          </a:p>
          <a:p>
            <a:pPr eaLnBrk="1" hangingPunct="1">
              <a:lnSpc>
                <a:spcPct val="80000"/>
              </a:lnSpc>
              <a:buFont typeface="Wingdings" charset="0"/>
              <a:buNone/>
              <a:defRPr/>
            </a:pPr>
            <a:r>
              <a:rPr lang="en-US" sz="1600" b="1" dirty="0"/>
              <a:t>Suffolk University Law School (clinic)</a:t>
            </a:r>
          </a:p>
          <a:p>
            <a:pPr eaLnBrk="1" hangingPunct="1">
              <a:lnSpc>
                <a:spcPct val="80000"/>
              </a:lnSpc>
              <a:buFont typeface="Wingdings" charset="0"/>
              <a:buNone/>
              <a:defRPr/>
            </a:pPr>
            <a:r>
              <a:rPr lang="en-US" sz="1600" dirty="0"/>
              <a:t>120 Tremont Street</a:t>
            </a:r>
          </a:p>
          <a:p>
            <a:pPr eaLnBrk="1" hangingPunct="1">
              <a:lnSpc>
                <a:spcPct val="80000"/>
              </a:lnSpc>
              <a:buFont typeface="Wingdings" charset="0"/>
              <a:buNone/>
              <a:defRPr/>
            </a:pPr>
            <a:r>
              <a:rPr lang="en-US" sz="1600" dirty="0"/>
              <a:t>Boston, MA 02108</a:t>
            </a:r>
          </a:p>
          <a:p>
            <a:pPr eaLnBrk="1" hangingPunct="1">
              <a:lnSpc>
                <a:spcPct val="80000"/>
              </a:lnSpc>
              <a:buFont typeface="Wingdings" charset="0"/>
              <a:buNone/>
              <a:defRPr/>
            </a:pPr>
            <a:r>
              <a:rPr lang="en-US" sz="1600" dirty="0"/>
              <a:t>Phone: 617-573-8778</a:t>
            </a:r>
          </a:p>
          <a:p>
            <a:pPr eaLnBrk="1" hangingPunct="1">
              <a:lnSpc>
                <a:spcPct val="80000"/>
              </a:lnSpc>
              <a:buFont typeface="Wingdings" charset="0"/>
              <a:buNone/>
              <a:defRPr/>
            </a:pPr>
            <a:r>
              <a:rPr lang="en-US" sz="1600" dirty="0"/>
              <a:t>TTY: 617-994-6813</a:t>
            </a:r>
          </a:p>
          <a:p>
            <a:pPr eaLnBrk="1" hangingPunct="1">
              <a:lnSpc>
                <a:spcPct val="80000"/>
              </a:lnSpc>
              <a:buFont typeface="Wingdings" charset="0"/>
              <a:buNone/>
              <a:defRPr/>
            </a:pPr>
            <a:r>
              <a:rPr lang="en-US" sz="1600" dirty="0">
                <a:hlinkClick r:id="rId5"/>
              </a:rPr>
              <a:t>http://www.suffolk.edu/law/academics/26012.php</a:t>
            </a:r>
            <a:r>
              <a:rPr lang="en-US" sz="1600" dirty="0"/>
              <a:t> </a:t>
            </a:r>
          </a:p>
          <a:p>
            <a:pPr eaLnBrk="1" hangingPunct="1">
              <a:lnSpc>
                <a:spcPct val="80000"/>
              </a:lnSpc>
              <a:buFont typeface="Wingdings" charset="0"/>
              <a:buNone/>
              <a:defRPr/>
            </a:pPr>
            <a:endParaRPr lang="en-US" sz="1600" dirty="0"/>
          </a:p>
        </p:txBody>
      </p:sp>
      <p:sp>
        <p:nvSpPr>
          <p:cNvPr id="17412" name="Rectangle 4"/>
          <p:cNvSpPr>
            <a:spLocks noGrp="1" noChangeArrowheads="1"/>
          </p:cNvSpPr>
          <p:nvPr>
            <p:ph type="body" sz="half" idx="2"/>
          </p:nvPr>
        </p:nvSpPr>
        <p:spPr>
          <a:xfrm>
            <a:off x="4648200" y="1259910"/>
            <a:ext cx="4038600" cy="5562600"/>
          </a:xfrm>
        </p:spPr>
        <p:txBody>
          <a:bodyPr/>
          <a:lstStyle/>
          <a:p>
            <a:pPr eaLnBrk="1" hangingPunct="1">
              <a:lnSpc>
                <a:spcPct val="80000"/>
              </a:lnSpc>
              <a:buFont typeface="Wingdings" charset="0"/>
              <a:buNone/>
              <a:defRPr/>
            </a:pPr>
            <a:r>
              <a:rPr lang="en-US" sz="1600" b="1" dirty="0"/>
              <a:t>Fair Housing Center of Greater Boston</a:t>
            </a:r>
          </a:p>
          <a:p>
            <a:pPr eaLnBrk="1" hangingPunct="1">
              <a:lnSpc>
                <a:spcPct val="80000"/>
              </a:lnSpc>
              <a:buFont typeface="Wingdings" charset="0"/>
              <a:buNone/>
              <a:defRPr/>
            </a:pPr>
            <a:r>
              <a:rPr lang="en-US" sz="1600" dirty="0"/>
              <a:t>59 Temple Place #1105</a:t>
            </a:r>
          </a:p>
          <a:p>
            <a:pPr eaLnBrk="1" hangingPunct="1">
              <a:lnSpc>
                <a:spcPct val="80000"/>
              </a:lnSpc>
              <a:buFont typeface="Wingdings" charset="0"/>
              <a:buNone/>
              <a:defRPr/>
            </a:pPr>
            <a:r>
              <a:rPr lang="en-US" sz="1600" dirty="0"/>
              <a:t>Boston, MA 02111</a:t>
            </a:r>
          </a:p>
          <a:p>
            <a:pPr eaLnBrk="1" hangingPunct="1">
              <a:lnSpc>
                <a:spcPct val="80000"/>
              </a:lnSpc>
              <a:buFont typeface="Wingdings" charset="0"/>
              <a:buNone/>
              <a:defRPr/>
            </a:pPr>
            <a:r>
              <a:rPr lang="en-US" sz="1600" dirty="0"/>
              <a:t>Phone: 617-399-0491</a:t>
            </a:r>
          </a:p>
          <a:p>
            <a:pPr eaLnBrk="1" hangingPunct="1">
              <a:lnSpc>
                <a:spcPct val="80000"/>
              </a:lnSpc>
              <a:buFont typeface="Wingdings" charset="0"/>
              <a:buNone/>
              <a:defRPr/>
            </a:pPr>
            <a:r>
              <a:rPr lang="en-US" sz="1600" dirty="0"/>
              <a:t>TTY users, please call the MA Relay Service at </a:t>
            </a:r>
            <a:r>
              <a:rPr lang="en-US" sz="1600" dirty="0" smtClean="0"/>
              <a:t>1-800</a:t>
            </a:r>
            <a:r>
              <a:rPr lang="en-US" sz="1600" dirty="0"/>
              <a:t>-</a:t>
            </a:r>
            <a:r>
              <a:rPr lang="en-US" sz="1600" dirty="0" smtClean="0"/>
              <a:t>439</a:t>
            </a:r>
            <a:r>
              <a:rPr lang="en-US" sz="1600" dirty="0"/>
              <a:t>-2370</a:t>
            </a:r>
          </a:p>
          <a:p>
            <a:pPr eaLnBrk="1" hangingPunct="1">
              <a:lnSpc>
                <a:spcPct val="80000"/>
              </a:lnSpc>
              <a:buFont typeface="Wingdings" charset="0"/>
              <a:buNone/>
              <a:defRPr/>
            </a:pPr>
            <a:r>
              <a:rPr lang="en-US" sz="1600" dirty="0" smtClean="0">
                <a:hlinkClick r:id="rId6"/>
              </a:rPr>
              <a:t>www.bostonfairhousing.org</a:t>
            </a:r>
            <a:r>
              <a:rPr lang="en-US" sz="1600" dirty="0" smtClean="0"/>
              <a:t> </a:t>
            </a:r>
            <a:r>
              <a:rPr lang="en-US" sz="1600" dirty="0"/>
              <a:t/>
            </a:r>
            <a:br>
              <a:rPr lang="en-US" sz="1600" dirty="0"/>
            </a:br>
            <a:endParaRPr lang="en-US" sz="1600" dirty="0"/>
          </a:p>
          <a:p>
            <a:pPr eaLnBrk="1" hangingPunct="1">
              <a:lnSpc>
                <a:spcPct val="80000"/>
              </a:lnSpc>
              <a:buFont typeface="Wingdings" charset="0"/>
              <a:buNone/>
              <a:defRPr/>
            </a:pPr>
            <a:r>
              <a:rPr lang="en-US" sz="1600" b="1" dirty="0" smtClean="0"/>
              <a:t>HUD </a:t>
            </a:r>
            <a:r>
              <a:rPr lang="en-US" sz="1600" b="1" dirty="0"/>
              <a:t>FHEO Region I</a:t>
            </a:r>
          </a:p>
          <a:p>
            <a:pPr eaLnBrk="1" hangingPunct="1">
              <a:lnSpc>
                <a:spcPct val="80000"/>
              </a:lnSpc>
              <a:buFont typeface="Wingdings" charset="0"/>
              <a:buNone/>
              <a:defRPr/>
            </a:pPr>
            <a:r>
              <a:rPr lang="en-US" sz="1600" dirty="0"/>
              <a:t>Thomas P. O'Neill, Jr. Federal Building</a:t>
            </a:r>
          </a:p>
          <a:p>
            <a:pPr eaLnBrk="1" hangingPunct="1">
              <a:lnSpc>
                <a:spcPct val="80000"/>
              </a:lnSpc>
              <a:buFont typeface="Wingdings" charset="0"/>
              <a:buNone/>
              <a:defRPr/>
            </a:pPr>
            <a:r>
              <a:rPr lang="en-US" sz="1600" dirty="0"/>
              <a:t>10 Causeway Street, </a:t>
            </a:r>
          </a:p>
          <a:p>
            <a:pPr eaLnBrk="1" hangingPunct="1">
              <a:lnSpc>
                <a:spcPct val="80000"/>
              </a:lnSpc>
              <a:buFont typeface="Wingdings" charset="0"/>
              <a:buNone/>
              <a:defRPr/>
            </a:pPr>
            <a:r>
              <a:rPr lang="en-US" sz="1600" dirty="0"/>
              <a:t>Boston, Massachusetts 02222-1092</a:t>
            </a:r>
          </a:p>
          <a:p>
            <a:pPr eaLnBrk="1" hangingPunct="1">
              <a:lnSpc>
                <a:spcPct val="80000"/>
              </a:lnSpc>
              <a:buFont typeface="Wingdings" charset="0"/>
              <a:buNone/>
              <a:defRPr/>
            </a:pPr>
            <a:r>
              <a:rPr lang="en-US" sz="1600" dirty="0" smtClean="0"/>
              <a:t>Phone: 617</a:t>
            </a:r>
            <a:r>
              <a:rPr lang="en-US" sz="1600" dirty="0"/>
              <a:t>-</a:t>
            </a:r>
            <a:r>
              <a:rPr lang="en-US" sz="1600" dirty="0" smtClean="0"/>
              <a:t>994</a:t>
            </a:r>
            <a:r>
              <a:rPr lang="en-US" sz="1600" dirty="0"/>
              <a:t>-8300</a:t>
            </a:r>
          </a:p>
          <a:p>
            <a:pPr eaLnBrk="1" hangingPunct="1">
              <a:lnSpc>
                <a:spcPct val="80000"/>
              </a:lnSpc>
              <a:buFont typeface="Wingdings" charset="0"/>
              <a:buNone/>
              <a:defRPr/>
            </a:pPr>
            <a:r>
              <a:rPr lang="en-US" sz="1600" dirty="0" smtClean="0"/>
              <a:t>Toll Free: 1</a:t>
            </a:r>
            <a:r>
              <a:rPr lang="en-US" sz="1600" dirty="0"/>
              <a:t>-800-827-5005</a:t>
            </a:r>
          </a:p>
          <a:p>
            <a:pPr eaLnBrk="1" hangingPunct="1">
              <a:lnSpc>
                <a:spcPct val="80000"/>
              </a:lnSpc>
              <a:buFont typeface="Wingdings" charset="0"/>
              <a:buNone/>
              <a:defRPr/>
            </a:pPr>
            <a:r>
              <a:rPr lang="en-US" sz="1600" dirty="0" smtClean="0"/>
              <a:t>TTY: 617-565</a:t>
            </a:r>
            <a:r>
              <a:rPr lang="en-US" sz="1600" dirty="0"/>
              <a:t>-</a:t>
            </a:r>
            <a:r>
              <a:rPr lang="en-US" sz="1600" dirty="0" smtClean="0"/>
              <a:t>5453</a:t>
            </a:r>
            <a:br>
              <a:rPr lang="en-US" sz="1600" dirty="0" smtClean="0"/>
            </a:br>
            <a:endParaRPr lang="en-US" sz="1600" dirty="0" smtClean="0"/>
          </a:p>
          <a:p>
            <a:pPr eaLnBrk="1" hangingPunct="1">
              <a:lnSpc>
                <a:spcPct val="80000"/>
              </a:lnSpc>
              <a:buFont typeface="Wingdings" charset="0"/>
              <a:buNone/>
              <a:defRPr/>
            </a:pPr>
            <a:r>
              <a:rPr lang="en-US" sz="1600" b="1" dirty="0"/>
              <a:t>MA Commission Against Discrimination     </a:t>
            </a:r>
            <a:endParaRPr lang="en-US" sz="1600" dirty="0"/>
          </a:p>
          <a:p>
            <a:pPr eaLnBrk="1" hangingPunct="1">
              <a:lnSpc>
                <a:spcPct val="80000"/>
              </a:lnSpc>
              <a:buFont typeface="Wingdings" charset="0"/>
              <a:buNone/>
              <a:defRPr/>
            </a:pPr>
            <a:r>
              <a:rPr lang="en-US" sz="1600" dirty="0"/>
              <a:t>One </a:t>
            </a:r>
            <a:r>
              <a:rPr lang="en-US" sz="1600" dirty="0" err="1"/>
              <a:t>Ashburton</a:t>
            </a:r>
            <a:r>
              <a:rPr lang="en-US" sz="1600" dirty="0"/>
              <a:t> Place</a:t>
            </a:r>
          </a:p>
          <a:p>
            <a:pPr eaLnBrk="1" hangingPunct="1">
              <a:lnSpc>
                <a:spcPct val="80000"/>
              </a:lnSpc>
              <a:buFont typeface="Wingdings" charset="0"/>
              <a:buNone/>
              <a:defRPr/>
            </a:pPr>
            <a:r>
              <a:rPr lang="en-US" sz="1600" dirty="0"/>
              <a:t>Boston, MA 02108</a:t>
            </a:r>
          </a:p>
          <a:p>
            <a:pPr eaLnBrk="1" hangingPunct="1">
              <a:lnSpc>
                <a:spcPct val="80000"/>
              </a:lnSpc>
              <a:buFont typeface="Wingdings" charset="0"/>
              <a:buNone/>
              <a:defRPr/>
            </a:pPr>
            <a:r>
              <a:rPr lang="en-US" sz="1600" dirty="0"/>
              <a:t>Phone: 617-994-6000</a:t>
            </a:r>
          </a:p>
          <a:p>
            <a:pPr eaLnBrk="1" hangingPunct="1">
              <a:lnSpc>
                <a:spcPct val="80000"/>
              </a:lnSpc>
              <a:buFont typeface="Wingdings" charset="0"/>
              <a:buNone/>
              <a:defRPr/>
            </a:pPr>
            <a:r>
              <a:rPr lang="en-US" sz="1600" dirty="0"/>
              <a:t>TTY: </a:t>
            </a:r>
            <a:r>
              <a:rPr lang="en-US" sz="1600" dirty="0" smtClean="0"/>
              <a:t>617-994-6196</a:t>
            </a:r>
            <a:endParaRPr lang="en-US" sz="1600" b="1" dirty="0" smtClean="0"/>
          </a:p>
        </p:txBody>
      </p:sp>
    </p:spTree>
    <p:extLst>
      <p:ext uri="{BB962C8B-B14F-4D97-AF65-F5344CB8AC3E}">
        <p14:creationId xmlns:p14="http://schemas.microsoft.com/office/powerpoint/2010/main" val="251795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09600"/>
            <a:ext cx="8229600" cy="1143000"/>
          </a:xfrm>
        </p:spPr>
        <p:txBody>
          <a:bodyPr>
            <a:noAutofit/>
          </a:bodyPr>
          <a:lstStyle/>
          <a:p>
            <a:r>
              <a:rPr lang="en-US" sz="3200" dirty="0"/>
              <a:t>A landlord who is Catholic can refuse to rent to an unrelated man and woman who want to live together but are not married because the landlord’s religion forbids that living situation.</a:t>
            </a:r>
          </a:p>
        </p:txBody>
      </p:sp>
      <p:sp>
        <p:nvSpPr>
          <p:cNvPr id="3" name="TPAnswers"/>
          <p:cNvSpPr>
            <a:spLocks noGrp="1"/>
          </p:cNvSpPr>
          <p:nvPr>
            <p:ph type="body" idx="1"/>
          </p:nvPr>
        </p:nvSpPr>
        <p:spPr>
          <a:xfrm>
            <a:off x="457200" y="2590800"/>
            <a:ext cx="3810000" cy="35353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pic>
        <p:nvPicPr>
          <p:cNvPr id="2050" name="Picture 2" descr="C:\Users\jlangowski\AppData\Local\Microsoft\Windows\Temporary Internet Files\Content.IE5\4LL0CCTV\large-Small-House-Icon-166.6-3144[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800" y="4724400"/>
            <a:ext cx="1524000" cy="13287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067745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Answer: </a:t>
            </a:r>
            <a:r>
              <a:rPr lang="en-US" i="1" u="sng" dirty="0" smtClean="0"/>
              <a:t>False</a:t>
            </a:r>
            <a:endParaRPr lang="en-US" u="sng" dirty="0"/>
          </a:p>
        </p:txBody>
      </p:sp>
      <p:sp>
        <p:nvSpPr>
          <p:cNvPr id="3" name="Content Placeholder 2"/>
          <p:cNvSpPr>
            <a:spLocks noGrp="1"/>
          </p:cNvSpPr>
          <p:nvPr>
            <p:ph idx="1"/>
          </p:nvPr>
        </p:nvSpPr>
        <p:spPr/>
        <p:txBody>
          <a:bodyPr/>
          <a:lstStyle/>
          <a:p>
            <a:r>
              <a:rPr lang="en-US" i="1" dirty="0" smtClean="0"/>
              <a:t>Religion</a:t>
            </a:r>
            <a:r>
              <a:rPr lang="en-US" dirty="0" smtClean="0"/>
              <a:t> is a protected class; however, it is the protected class of the housing </a:t>
            </a:r>
            <a:r>
              <a:rPr lang="en-US" i="1" dirty="0" smtClean="0"/>
              <a:t>seeker</a:t>
            </a:r>
            <a:r>
              <a:rPr lang="en-US" dirty="0" smtClean="0"/>
              <a:t> that matters </a:t>
            </a:r>
            <a:r>
              <a:rPr lang="en-US" b="1" dirty="0" smtClean="0"/>
              <a:t>not</a:t>
            </a:r>
            <a:r>
              <a:rPr lang="en-US" dirty="0" smtClean="0"/>
              <a:t> the housing provider.</a:t>
            </a:r>
          </a:p>
          <a:p>
            <a:endParaRPr lang="en-US" dirty="0" smtClean="0"/>
          </a:p>
          <a:p>
            <a:r>
              <a:rPr lang="en-US" dirty="0" smtClean="0"/>
              <a:t>In this example, </a:t>
            </a:r>
            <a:r>
              <a:rPr lang="en-US" b="1" dirty="0" smtClean="0"/>
              <a:t>marital status</a:t>
            </a:r>
            <a:r>
              <a:rPr lang="en-US" dirty="0" smtClean="0"/>
              <a:t> is the protected class. People cannot be discriminated against based on whether they are married or single.</a:t>
            </a:r>
            <a:endParaRPr lang="en-US" dirty="0"/>
          </a:p>
        </p:txBody>
      </p:sp>
    </p:spTree>
    <p:extLst>
      <p:ext uri="{BB962C8B-B14F-4D97-AF65-F5344CB8AC3E}">
        <p14:creationId xmlns:p14="http://schemas.microsoft.com/office/powerpoint/2010/main" val="292765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r>
              <a:rPr lang="en-US" sz="3200" dirty="0"/>
              <a:t>A landlord may inquire about the nature and severity of a rental applicant’s disability.</a:t>
            </a:r>
          </a:p>
        </p:txBody>
      </p:sp>
      <p:sp>
        <p:nvSpPr>
          <p:cNvPr id="3" name="TPAnswers"/>
          <p:cNvSpPr>
            <a:spLocks noGrp="1"/>
          </p:cNvSpPr>
          <p:nvPr>
            <p:ph type="body" idx="1"/>
          </p:nvPr>
        </p:nvSpPr>
        <p:spPr>
          <a:xfrm>
            <a:off x="381000" y="2133600"/>
            <a:ext cx="4114800" cy="45259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pic>
        <p:nvPicPr>
          <p:cNvPr id="3074" name="Picture 2" descr="C:\Users\jlangowski\AppData\Local\Microsoft\Windows\Temporary Internet Files\Content.IE5\S72J6086\Black-Question-Mark-2269-larg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362200"/>
            <a:ext cx="2770800" cy="2391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403229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Answer: </a:t>
            </a:r>
            <a:r>
              <a:rPr lang="en-US" i="1" u="sng" dirty="0" smtClean="0"/>
              <a:t>False</a:t>
            </a:r>
            <a:endParaRPr lang="en-US" i="1" u="sng" dirty="0"/>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b="1" dirty="0" smtClean="0"/>
              <a:t>Disability </a:t>
            </a:r>
            <a:r>
              <a:rPr lang="en-US" dirty="0" smtClean="0"/>
              <a:t>is a protected class and a housing provider cannot ask rental applicants about the nature or severity of their disability.</a:t>
            </a:r>
          </a:p>
          <a:p>
            <a:pPr marL="0" indent="0">
              <a:buNone/>
            </a:pPr>
            <a:endParaRPr lang="en-US" b="1" dirty="0"/>
          </a:p>
          <a:p>
            <a:pPr marL="0" indent="0">
              <a:buNone/>
            </a:pPr>
            <a:r>
              <a:rPr lang="en-US" sz="2400" dirty="0" smtClean="0"/>
              <a:t>Note that housing providers </a:t>
            </a:r>
            <a:r>
              <a:rPr lang="en-US" sz="2400" i="1" dirty="0" smtClean="0"/>
              <a:t>may</a:t>
            </a:r>
            <a:r>
              <a:rPr lang="en-US" sz="2400" dirty="0" smtClean="0"/>
              <a:t> ask for verification of related need if a reasonable accommodation or modification request if that need is not visibly apparent.</a:t>
            </a:r>
            <a:endParaRPr lang="en-US" sz="2400" dirty="0"/>
          </a:p>
        </p:txBody>
      </p:sp>
    </p:spTree>
    <p:extLst>
      <p:ext uri="{BB962C8B-B14F-4D97-AF65-F5344CB8AC3E}">
        <p14:creationId xmlns:p14="http://schemas.microsoft.com/office/powerpoint/2010/main" val="580191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pPr marL="0" indent="0"/>
            <a:r>
              <a:rPr lang="en-US" sz="3200" dirty="0"/>
              <a:t>A landlord may refuse to rent to a person because he or she has a bad credit history.</a:t>
            </a:r>
          </a:p>
        </p:txBody>
      </p:sp>
      <p:sp>
        <p:nvSpPr>
          <p:cNvPr id="3" name="TPAnswers"/>
          <p:cNvSpPr>
            <a:spLocks noGrp="1"/>
          </p:cNvSpPr>
          <p:nvPr>
            <p:ph type="body" idx="1"/>
          </p:nvPr>
        </p:nvSpPr>
        <p:spPr>
          <a:xfrm>
            <a:off x="457200" y="1905000"/>
            <a:ext cx="4114800" cy="45259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spTree>
    <p:custDataLst>
      <p:tags r:id="rId1"/>
    </p:custDataLst>
    <p:extLst>
      <p:ext uri="{BB962C8B-B14F-4D97-AF65-F5344CB8AC3E}">
        <p14:creationId xmlns:p14="http://schemas.microsoft.com/office/powerpoint/2010/main" val="509962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Answer: </a:t>
            </a:r>
            <a:r>
              <a:rPr lang="en-US" i="1" u="sng" dirty="0" smtClean="0"/>
              <a:t>True</a:t>
            </a:r>
            <a:endParaRPr lang="en-US" u="sng" dirty="0"/>
          </a:p>
        </p:txBody>
      </p:sp>
      <p:sp>
        <p:nvSpPr>
          <p:cNvPr id="3" name="Content Placeholder 2"/>
          <p:cNvSpPr>
            <a:spLocks noGrp="1"/>
          </p:cNvSpPr>
          <p:nvPr>
            <p:ph idx="1"/>
          </p:nvPr>
        </p:nvSpPr>
        <p:spPr/>
        <p:txBody>
          <a:bodyPr/>
          <a:lstStyle/>
          <a:p>
            <a:r>
              <a:rPr lang="en-US" dirty="0" smtClean="0"/>
              <a:t>Having a poor credit history (or any sort of credit history) is not a protected class.</a:t>
            </a:r>
          </a:p>
          <a:p>
            <a:endParaRPr lang="en-US" dirty="0" smtClean="0"/>
          </a:p>
          <a:p>
            <a:r>
              <a:rPr lang="en-US" b="1" dirty="0" smtClean="0"/>
              <a:t>NOTE</a:t>
            </a:r>
            <a:r>
              <a:rPr lang="en-US" dirty="0" smtClean="0"/>
              <a:t> – if this criteria is applied to a rental applicant, then it must be applied to </a:t>
            </a:r>
            <a:r>
              <a:rPr lang="en-US" b="1" i="1" dirty="0" smtClean="0"/>
              <a:t>ALL </a:t>
            </a:r>
            <a:r>
              <a:rPr lang="en-US" dirty="0" smtClean="0"/>
              <a:t>applicants, not just certain protected classes (</a:t>
            </a:r>
            <a:r>
              <a:rPr lang="en-US" dirty="0" err="1" smtClean="0"/>
              <a:t>ie</a:t>
            </a:r>
            <a:r>
              <a:rPr lang="en-US" dirty="0" smtClean="0"/>
              <a:t> based on </a:t>
            </a:r>
            <a:r>
              <a:rPr lang="en-US" b="1" dirty="0" smtClean="0"/>
              <a:t>sex</a:t>
            </a:r>
            <a:r>
              <a:rPr lang="en-US" dirty="0" smtClean="0"/>
              <a:t>, </a:t>
            </a:r>
            <a:r>
              <a:rPr lang="en-US" b="1" dirty="0" smtClean="0"/>
              <a:t>race</a:t>
            </a:r>
            <a:r>
              <a:rPr lang="en-US" dirty="0" smtClean="0"/>
              <a:t>, whether or not someone </a:t>
            </a:r>
            <a:r>
              <a:rPr lang="en-US" b="1" dirty="0" smtClean="0"/>
              <a:t>receives rental assistance</a:t>
            </a:r>
            <a:r>
              <a:rPr lang="en-US" dirty="0" smtClean="0"/>
              <a:t>)</a:t>
            </a:r>
            <a:endParaRPr lang="en-US" b="1" dirty="0"/>
          </a:p>
        </p:txBody>
      </p:sp>
    </p:spTree>
    <p:extLst>
      <p:ext uri="{BB962C8B-B14F-4D97-AF65-F5344CB8AC3E}">
        <p14:creationId xmlns:p14="http://schemas.microsoft.com/office/powerpoint/2010/main" val="352895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WASPOLLED" val="3F50DC4738F7411C8F50D15C76E2B0C8"/>
  <p:tag name="TPVERSION" val="5"/>
  <p:tag name="TPFULLVERSION" val="5.3.1.3337"/>
  <p:tag name="PPTVERSION" val="15"/>
  <p:tag name="TPOS" val="2"/>
</p:tagLst>
</file>

<file path=ppt/tags/tag10.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35C15599873C41BFA19D19DF20D8D758&lt;/guid&gt;&#10;        &lt;description /&gt;&#10;        &lt;date&gt;6/5/2014 2:17:0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FAA1F69D4B843F298B0D32812FD5ABB&lt;/guid&gt;&#10;            &lt;repollguid&gt;0B2FD29B93234D4482D09ACDC66EB43F&lt;/repollguid&gt;&#10;            &lt;sourceid&gt;305CAAFB16984F13A6C8ABAB3CD0B8EE&lt;/sourceid&gt;&#10;            &lt;questiontext&gt;A tenant with a brain injury requests that the landlord give the tenant a verbal reminder to pay rent once month. The landlord can immediately say no because he does not need to take on that responsibilit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1764277DC7CE47E1B44A868A9251F815&lt;/guid&gt;&#10;                    &lt;answertext&gt;True&lt;/answertext&gt;&#10;                    &lt;valuetype&gt;0&lt;/valuetype&gt;&#10;                &lt;/answer&gt;&#10;                &lt;answer&gt;&#10;                    &lt;guid&gt;239009741E5E42AA90497CE859C14ABB&lt;/guid&gt;&#10;                    &lt;answertext&gt;False&lt;/answertext&gt;&#10;                    &lt;valuetype&gt;0&lt;/valuetype&gt;&#10;                &lt;/answer&gt;&#10;            &lt;/answers&gt;&#10;        &lt;/multichoice&gt;&#10;    &lt;/questions&gt;&#10;&lt;/questionlist&gt;"/>
  <p:tag name="HASRESULTS" val="False"/>
  <p:tag name="LIVECHARTING" val="False"/>
  <p:tag name="AUTOOPENPOLL" val="True"/>
  <p:tag name="AUTOFORMATCHART" val="True"/>
</p:tagLst>
</file>

<file path=ppt/tags/tag11.xml><?xml version="1.0" encoding="utf-8"?>
<p:tagLst xmlns:a="http://schemas.openxmlformats.org/drawingml/2006/main" xmlns:r="http://schemas.openxmlformats.org/officeDocument/2006/relationships" xmlns:p="http://schemas.openxmlformats.org/presentationml/2006/main">
  <p:tag name="TYPE" val="TrueFalse"/>
  <p:tag name="HASRESULTS" val="False"/>
  <p:tag name="LIVECHARTING" val="False"/>
  <p:tag name="TPQUESTIONXML" val="﻿&lt;?xml version=&quot;1.0&quot; encoding=&quot;utf-8&quot;?&gt;&#10;&lt;questionlist&gt;&#10;    &lt;properties&gt;&#10;        &lt;guid&gt;241957FDCE30450E9FA9A6F9F62EF94F&lt;/guid&gt;&#10;        &lt;description /&gt;&#10;        &lt;date&gt;6/5/2014 2:22:2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50A5FC6C6C44FD68C7339A0C6B18236&lt;/guid&gt;&#10;            &lt;repollguid&gt;946E239E463D49719DD3136BE4FF2360&lt;/repollguid&gt;&#10;            &lt;sourceid&gt;076361F32AEF442E94E9F04D97C42646&lt;/sourceid&gt;&#10;            &lt;questiontext&gt;A landlord may ask a potential renter if he or she is currently using illegal drug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CBEC7CD7390748DDBF28C7B7F6F9748D&lt;/guid&gt;&#10;                    &lt;answertext&gt;True&lt;/answertext&gt;&#10;                    &lt;valuetype&gt;1&lt;/valuetype&gt;&#10;                &lt;/answer&gt;&#10;                &lt;answer&gt;&#10;                    &lt;guid&gt;1B0A55268D3643CD83EC7488C2A848CF&lt;/guid&gt;&#10;                    &lt;answertext&gt;False&lt;/answertext&gt;&#10;                    &lt;valuetype&gt;-1&lt;/valuetype&gt;&#10;                &lt;/answer&gt;&#10;            &lt;/answers&gt;&#10;        &lt;/multichoice&gt;&#10;    &lt;/questions&gt;&#10;&lt;/questionlist&gt;"/>
  <p:tag name="AUTOOPENPOLL" val="True"/>
  <p:tag name="AUTOFORMATCHART" val="True"/>
</p:tagLst>
</file>

<file path=ppt/tags/tag12.xml><?xml version="1.0" encoding="utf-8"?>
<p:tagLst xmlns:a="http://schemas.openxmlformats.org/drawingml/2006/main" xmlns:r="http://schemas.openxmlformats.org/officeDocument/2006/relationships" xmlns:p="http://schemas.openxmlformats.org/presentationml/2006/main">
  <p:tag name="TYPE" val="TrueFalse"/>
  <p:tag name="HASRESULTS" val="False"/>
  <p:tag name="LIVECHARTING" val="False"/>
  <p:tag name="TPQUESTIONXML" val="﻿&lt;?xml version=&quot;1.0&quot; encoding=&quot;utf-8&quot;?&gt;&#10;&lt;questionlist&gt;&#10;    &lt;properties&gt;&#10;        &lt;guid&gt;AB86A7D98AFC4EF49E5264BD873DE069&lt;/guid&gt;&#10;        &lt;description /&gt;&#10;        &lt;date&gt;6/5/2014 2:23:0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814D35E8CA04F4C998E30D94DDD3BA7&lt;/guid&gt;&#10;            &lt;repollguid&gt;6EC0CF5671434C59B8EC67A73B7142D3&lt;/repollguid&gt;&#10;            &lt;sourceid&gt;61BB7C0841A94CC7BD58BA0B507E4236&lt;/sourceid&gt;&#10;            &lt;questiontext&gt;A landlord may ask about an applicant’s ability to pay the ren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D23FC95335EA43F6852386A30CCF6AD6&lt;/guid&gt;&#10;                    &lt;answertext&gt;True&lt;/answertext&gt;&#10;                    &lt;valuetype&gt;0&lt;/valuetype&gt;&#10;                &lt;/answer&gt;&#10;                &lt;answer&gt;&#10;                    &lt;guid&gt;1ADB3B25000249C1804C5BCC08D55412&lt;/guid&gt;&#10;                    &lt;answertext&gt;False&lt;/answertext&gt;&#10;                    &lt;valuetype&gt;0&lt;/valuetype&gt;&#10;                &lt;/answer&gt;&#10;            &lt;/answers&gt;&#10;        &lt;/multichoice&gt;&#10;    &lt;/questions&gt;&#10;&lt;/questionlist&gt;"/>
  <p:tag name="AUTOOPENPOLL" val="True"/>
  <p:tag name="AUTOFORMATCHART" val="True"/>
</p:tagLst>
</file>

<file path=ppt/tags/tag13.xml><?xml version="1.0" encoding="utf-8"?>
<p:tagLst xmlns:a="http://schemas.openxmlformats.org/drawingml/2006/main" xmlns:r="http://schemas.openxmlformats.org/officeDocument/2006/relationships" xmlns:p="http://schemas.openxmlformats.org/presentationml/2006/main">
  <p:tag name="TYPE" val="TrueFalse"/>
  <p:tag name="HASRESULTS" val="False"/>
  <p:tag name="LIVECHARTING" val="False"/>
  <p:tag name="TPQUESTIONXML" val="﻿&lt;?xml version=&quot;1.0&quot; encoding=&quot;utf-8&quot;?&gt;&#10;&lt;questionlist&gt;&#10;    &lt;properties&gt;&#10;        &lt;guid&gt;3711923B3BFB442580A7D87263F2FCA6&lt;/guid&gt;&#10;        &lt;description /&gt;&#10;        &lt;date&gt;6/5/2014 2:23:3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3B21866E1974E2CBECF3B3665EB965B&lt;/guid&gt;&#10;            &lt;repollguid&gt;B45D8DC6CFF04378933381650832161E&lt;/repollguid&gt;&#10;            &lt;sourceid&gt;D154A9DDD50C475392456C39DA7B81ED&lt;/sourceid&gt;&#10;            &lt;questiontext&gt;A landlord who does not require a security deposit can require international students to pay a security deposi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DF477F7278334B1486E72FAE57F09A8C&lt;/guid&gt;&#10;                    &lt;answertext&gt;True&lt;/answertext&gt;&#10;                    &lt;valuetype&gt;-1&lt;/valuetype&gt;&#10;                &lt;/answer&gt;&#10;                &lt;answer&gt;&#10;                    &lt;guid&gt;2F01AE9C5E1E45F69082C95AEF394241&lt;/guid&gt;&#10;                    &lt;answertext&gt;False&lt;/answertext&gt;&#10;                    &lt;valuetype&gt;1&lt;/valuetype&gt;&#10;                &lt;/answer&gt;&#10;            &lt;/answers&gt;&#10;        &lt;/multichoice&gt;&#10;    &lt;/questions&gt;&#10;&lt;/questionlist&gt;"/>
  <p:tag name="AUTOOPENPOLL" val="True"/>
  <p:tag name="AUTOFORMATCHART" val="True"/>
</p:tagLst>
</file>

<file path=ppt/tags/tag2.xml><?xml version="1.0" encoding="utf-8"?>
<p:tagLst xmlns:a="http://schemas.openxmlformats.org/drawingml/2006/main" xmlns:r="http://schemas.openxmlformats.org/officeDocument/2006/relationships" xmlns:p="http://schemas.openxmlformats.org/presentationml/2006/main">
  <p:tag name="RESULTS" val="A landlord can refuse to rent to a person because he or she is a student[;crlf;]1[;]1[;]1[;]False[;]0[;][;crlf;]2[;]2[;]0[;]0[;crlf;]0[;]0[;]True1[;]True[;][;crlf;]1[;]0[;]False2[;]False[;]"/>
  <p:tag name="TYPE" val="TrueFalse"/>
  <p:tag name="TPQUESTIONXML" val="﻿&lt;?xml version=&quot;1.0&quot; encoding=&quot;utf-8&quot;?&gt;&#10;&lt;questionlist&gt;&#10;    &lt;properties&gt;&#10;        &lt;guid&gt;D6AAB118AD34422FB010E201D5C26C17&lt;/guid&gt;&#10;        &lt;description /&gt;&#10;        &lt;date&gt;6/5/2014 1:28:3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C03B9F69CDA458A8FB947EE0B5B2637&lt;/guid&gt;&#10;            &lt;repollguid&gt;FD72B0FD01A643B1B65F7FAA96005E91&lt;/repollguid&gt;&#10;            &lt;sourceid&gt;432A6009AD644E1AB1B249B1B7FA9E10&lt;/sourceid&gt;&#10;            &lt;questiontext&gt;A landlord can refuse to rent to a person because he or she is a studen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6897221833884A28BFBE1BFA147AE72A&lt;/guid&gt;&#10;                    &lt;answertext&gt;True&lt;/answertext&gt;&#10;                    &lt;valuetype&gt;1&lt;/valuetype&gt;&#10;                &lt;/answer&gt;&#10;                &lt;answer&gt;&#10;                    &lt;guid&gt;2039B1A3B4864B19A4AE8E7A3068C8D2&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3.xml><?xml version="1.0" encoding="utf-8"?>
<p:tagLst xmlns:a="http://schemas.openxmlformats.org/drawingml/2006/main" xmlns:r="http://schemas.openxmlformats.org/officeDocument/2006/relationships" xmlns:p="http://schemas.openxmlformats.org/presentationml/2006/main">
  <p:tag name="TYPE" val="TrueFalse"/>
  <p:tag name="HASRESULTS" val="False"/>
  <p:tag name="LIVECHARTING" val="False"/>
  <p:tag name="TPQUESTIONXML" val="﻿&lt;?xml version=&quot;1.0&quot; encoding=&quot;utf-8&quot;?&gt;&#10;&lt;questionlist&gt;&#10;    &lt;properties&gt;&#10;        &lt;guid&gt;014CD79129DC4DAA9514E2348DD544B8&lt;/guid&gt;&#10;        &lt;description /&gt;&#10;        &lt;date&gt;6/5/2014 2:09:1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57C835853D343B3AFBC65702B877D2D&lt;/guid&gt;&#10;            &lt;repollguid&gt;04E73768C78047AB88B39A02F1F5729D&lt;/repollguid&gt;&#10;            &lt;sourceid&gt;C086E8733F4D496E9BCDB6E0AC1BFD75&lt;/sourceid&gt;&#10;            &lt;questiontext&gt;A landlord who is Catholic can refuse to rent to an unrelated man and woman who want to live together but are not married because the landlord’s religion forbids that living situatio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C816CB9CE4AE41F39ECB73EBA74C4025&lt;/guid&gt;&#10;                    &lt;answertext&gt;True&lt;/answertext&gt;&#10;                    &lt;valuetype&gt;-1&lt;/valuetype&gt;&#10;                &lt;/answer&gt;&#10;                &lt;answer&gt;&#10;                    &lt;guid&gt;3EE1B06A39DC4A7B8A49A26D71F11087&lt;/guid&gt;&#10;                    &lt;answertext&gt;False&lt;/answertext&gt;&#10;                    &lt;valuetype&gt;1&lt;/valuetype&gt;&#10;                &lt;/answer&gt;&#10;            &lt;/answers&gt;&#10;        &lt;/multichoice&gt;&#10;    &lt;/questions&gt;&#10;&lt;/questionlist&gt;"/>
  <p:tag name="AUTOOPENPOLL" val="True"/>
  <p:tag name="AUTOFORMATCHART" val="True"/>
</p:tagLst>
</file>

<file path=ppt/tags/tag4.xml><?xml version="1.0" encoding="utf-8"?>
<p:tagLst xmlns:a="http://schemas.openxmlformats.org/drawingml/2006/main" xmlns:r="http://schemas.openxmlformats.org/officeDocument/2006/relationships" xmlns:p="http://schemas.openxmlformats.org/presentationml/2006/main">
  <p:tag name="TYPE" val="TrueFalse"/>
  <p:tag name="HASRESULTS" val="False"/>
  <p:tag name="LIVECHARTING" val="False"/>
  <p:tag name="TPQUESTIONXML" val="﻿&lt;?xml version=&quot;1.0&quot; encoding=&quot;utf-8&quot;?&gt;&#10;&lt;questionlist&gt;&#10;    &lt;properties&gt;&#10;        &lt;guid&gt;7882135A87CC4FCD97B0559373A523E6&lt;/guid&gt;&#10;        &lt;description /&gt;&#10;        &lt;date&gt;6/5/2014 2:10:3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4E335E6BABC4BD88EABD3609161F389&lt;/guid&gt;&#10;            &lt;repollguid&gt;EE69A64C3EFE4B2CB74BBEE5B458598A&lt;/repollguid&gt;&#10;            &lt;sourceid&gt;5D9BA16F5AD24366B2153D1D75B2B79C&lt;/sourceid&gt;&#10;            &lt;questiontext&gt;A landlord may inquire about the nature and severity of a rental applicant’s disabilit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5433ABC9B46F406B82B29FA266117ACD&lt;/guid&gt;&#10;                    &lt;answertext&gt;True&lt;/answertext&gt;&#10;                    &lt;valuetype&gt;-1&lt;/valuetype&gt;&#10;                &lt;/answer&gt;&#10;                &lt;answer&gt;&#10;                    &lt;guid&gt;A4351F2D7508415EBDD031FE1D38E2B2&lt;/guid&gt;&#10;                    &lt;answertext&gt;False&lt;/answertext&gt;&#10;                    &lt;valuetype&gt;1&lt;/valuetype&gt;&#10;                &lt;/answer&gt;&#10;            &lt;/answers&gt;&#10;        &lt;/multichoice&gt;&#10;    &lt;/questions&gt;&#10;&lt;/questionlist&gt;"/>
  <p:tag name="AUTOOPENPOLL" val="True"/>
  <p:tag name="AUTOFORMATCHART" val="True"/>
</p:tagLst>
</file>

<file path=ppt/tags/tag5.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FCD53ACE5FC84261BA1BB4D668FCB32A&lt;/guid&gt;&#10;        &lt;description /&gt;&#10;        &lt;date&gt;6/5/2014 2:11:1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4DDE9A2E243405BB3B46AAA78F602BE&lt;/guid&gt;&#10;            &lt;repollguid&gt;C3E69A15635C4206B19200C497574659&lt;/repollguid&gt;&#10;            &lt;sourceid&gt;053BEC03769A4529AD34DE271B0AB87B&lt;/sourceid&gt;&#10;            &lt;questiontext&gt;A landlord may refuse to rent to a person because he or she has a bad credit histor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64E6EBA9DD7E4AF680B23736E3DF6E93&lt;/guid&gt;&#10;                    &lt;answertext&gt;True&lt;/answertext&gt;&#10;                    &lt;valuetype&gt;1&lt;/valuetype&gt;&#10;                &lt;/answer&gt;&#10;                &lt;answer&gt;&#10;                    &lt;guid&gt;823BD600EB5945FC81FA71DCA845F6C2&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6.xml><?xml version="1.0" encoding="utf-8"?>
<p:tagLst xmlns:a="http://schemas.openxmlformats.org/drawingml/2006/main" xmlns:r="http://schemas.openxmlformats.org/officeDocument/2006/relationships" xmlns:p="http://schemas.openxmlformats.org/presentationml/2006/main">
  <p:tag name="TYPE" val="TrueFalse"/>
  <p:tag name="HASRESULTS" val="False"/>
  <p:tag name="LIVECHARTING" val="False"/>
  <p:tag name="TPQUESTIONXML" val="﻿&lt;?xml version=&quot;1.0&quot; encoding=&quot;utf-8&quot;?&gt;&#10;&lt;questionlist&gt;&#10;    &lt;properties&gt;&#10;        &lt;guid&gt;F57D6236BA3B4E4E9067A35C260E068F&lt;/guid&gt;&#10;        &lt;description /&gt;&#10;        &lt;date&gt;6/5/2014 2:11:5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C9DED75EFEB4B55A3322C3FEAB9446C&lt;/guid&gt;&#10;            &lt;repollguid&gt;8B1A1B19D6E84EC6969B42B4FE6FECFF&lt;/repollguid&gt;&#10;            &lt;sourceid&gt;ADFFCDF001A34969B9862792D60D23CB&lt;/sourceid&gt;&#10;            &lt;questiontext&gt;An owner can refuse to rent to Section 8 (housing voucher) recipients because the owner always uses a month to month lease (note that the Section 8 program requires a year-long leas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7033974D9227472F8822C4C8DE372685&lt;/guid&gt;&#10;                    &lt;answertext&gt;True&lt;/answertext&gt;&#10;                    &lt;valuetype&gt;-1&lt;/valuetype&gt;&#10;                &lt;/answer&gt;&#10;                &lt;answer&gt;&#10;                    &lt;guid&gt;7B2627E618CA4910B30BA4DC9F0FC85E&lt;/guid&gt;&#10;                    &lt;answertext&gt;False&lt;/answertext&gt;&#10;                    &lt;valuetype&gt;1&lt;/valuetype&gt;&#10;                &lt;/answer&gt;&#10;            &lt;/answers&gt;&#10;        &lt;/multichoice&gt;&#10;    &lt;/questions&gt;&#10;&lt;/questionlist&gt;"/>
  <p:tag name="AUTOOPENPOLL" val="True"/>
  <p:tag name="AUTOFORMATCHART" val="True"/>
</p:tagLst>
</file>

<file path=ppt/tags/tag7.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FED7F93A2DE64F3BA1079E61A391B570&lt;/guid&gt;&#10;        &lt;description /&gt;&#10;        &lt;date&gt;6/5/2014 2:13:4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120A793F0024DADAB4C24721EC3BF3D&lt;/guid&gt;&#10;            &lt;repollguid&gt;1098BCD2C9D94CAAA412E30BCF74F29B&lt;/repollguid&gt;&#10;            &lt;sourceid&gt;966B0B38002D4510BFADFBBC87790AF7&lt;/sourceid&gt;&#10;            &lt;questiontext&gt;A person is denied housing because the housing provider believes that person has a disability, even though she does not, is protected by fair housing law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7AD93BC5C01C4E7B8D04FAFFED9840B1&lt;/guid&gt;&#10;                    &lt;answertext&gt;True&lt;/answertext&gt;&#10;                    &lt;valuetype&gt;1&lt;/valuetype&gt;&#10;                &lt;/answer&gt;&#10;                &lt;answer&gt;&#10;                    &lt;guid&gt;565BF40235094553B98D46972E9F528D&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8.xml><?xml version="1.0" encoding="utf-8"?>
<p:tagLst xmlns:a="http://schemas.openxmlformats.org/drawingml/2006/main" xmlns:r="http://schemas.openxmlformats.org/officeDocument/2006/relationships" xmlns:p="http://schemas.openxmlformats.org/presentationml/2006/main">
  <p:tag name="TYPE" val="TrueFalse"/>
  <p:tag name="HASRESULTS" val="False"/>
  <p:tag name="LIVECHARTING" val="False"/>
  <p:tag name="TPQUESTIONXML" val="﻿&lt;?xml version=&quot;1.0&quot; encoding=&quot;utf-8&quot;?&gt;&#10;&lt;questionlist&gt;&#10;    &lt;properties&gt;&#10;        &lt;guid&gt;894018857BFD496797CF61F84EA405FA&lt;/guid&gt;&#10;        &lt;description /&gt;&#10;        &lt;date&gt;6/5/2014 2:14:4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A0EC0989107D4B6FB076493728CDA45A&lt;/guid&gt;&#10;            &lt;repollguid&gt;D9931EB86A104226A8A04864BCA6A4D3&lt;/repollguid&gt;&#10;            &lt;sourceid&gt;898EBAAD15034D2788CFE2E108856B77&lt;/sourceid&gt;&#10;            &lt;questiontext&gt;Tenants with children can be required to live in ground floor apartments so that other tenants are not bothere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10C9C9072EB541A0AB8CEAA40D5D1D12&lt;/guid&gt;&#10;                    &lt;answertext&gt;True&lt;/answertext&gt;&#10;                    &lt;valuetype&gt;-1&lt;/valuetype&gt;&#10;                &lt;/answer&gt;&#10;                &lt;answer&gt;&#10;                    &lt;guid&gt;97E1564AB58540C29385D58F47B9A365&lt;/guid&gt;&#10;                    &lt;answertext&gt;False&lt;/answertext&gt;&#10;                    &lt;valuetype&gt;1&lt;/valuetype&gt;&#10;                &lt;/answer&gt;&#10;            &lt;/answers&gt;&#10;        &lt;/multichoice&gt;&#10;    &lt;/questions&gt;&#10;&lt;/questionlist&gt;"/>
  <p:tag name="AUTOOPENPOLL" val="True"/>
  <p:tag name="AUTOFORMATCHART" val="True"/>
</p:tagLst>
</file>

<file path=ppt/tags/tag9.xml><?xml version="1.0" encoding="utf-8"?>
<p:tagLst xmlns:a="http://schemas.openxmlformats.org/drawingml/2006/main" xmlns:r="http://schemas.openxmlformats.org/officeDocument/2006/relationships" xmlns:p="http://schemas.openxmlformats.org/presentationml/2006/main">
  <p:tag name="TYPE" val="TrueFalse"/>
  <p:tag name="HASRESULTS" val="False"/>
  <p:tag name="LIVECHARTING" val="False"/>
  <p:tag name="TPQUESTIONXML" val="﻿&lt;?xml version=&quot;1.0&quot; encoding=&quot;utf-8&quot;?&gt;&#10;&lt;questionlist&gt;&#10;    &lt;properties&gt;&#10;        &lt;guid&gt;EB2260918ED54C6C995F309DEDCCEDCF&lt;/guid&gt;&#10;        &lt;description /&gt;&#10;        &lt;date&gt;6/5/2014 2:15:2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C0DAA84C6F94D6F8C51058AF47B76CD&lt;/guid&gt;&#10;            &lt;repollguid&gt;13E164839B0D4940A9B65F56DA803FC4&lt;/repollguid&gt;&#10;            &lt;sourceid&gt;A2F43B3145384CE193FB80DC68B171AF&lt;/sourceid&gt;&#10;            &lt;questiontext&gt;A landlord can reject a prospective tenant with a young child’s application due to lead poisoning concern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B57F5BEDB60B49FEB4299B21A22D8BB1&lt;/guid&gt;&#10;                    &lt;answertext&gt;True&lt;/answertext&gt;&#10;                    &lt;valuetype&gt;-1&lt;/valuetype&gt;&#10;                &lt;/answer&gt;&#10;                &lt;answer&gt;&#10;                    &lt;guid&gt;6287DAC708FC45DE9214432242440536&lt;/guid&gt;&#10;                    &lt;answertext&gt;False&lt;/answertext&gt;&#10;                    &lt;valuetype&gt;1&lt;/valuetype&gt;&#10;                &lt;/answer&gt;&#10;            &lt;/answers&gt;&#10;        &lt;/multichoice&gt;&#10;    &lt;/questions&gt;&#10;&lt;/questionlist&gt;"/>
  <p:tag name="AUTOOPENPOLL" val="True"/>
  <p:tag name="AUTOFORMATCHART"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TotalTime>
  <Words>1341</Words>
  <Application>Microsoft Office PowerPoint</Application>
  <PresentationFormat>On-screen Show (4:3)</PresentationFormat>
  <Paragraphs>192</Paragraphs>
  <Slides>32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ＭＳ Ｐゴシック</vt:lpstr>
      <vt:lpstr>Arial</vt:lpstr>
      <vt:lpstr>Baveuse</vt:lpstr>
      <vt:lpstr>Calibri</vt:lpstr>
      <vt:lpstr>Wingdings</vt:lpstr>
      <vt:lpstr>Office Theme</vt:lpstr>
      <vt:lpstr>Know Your Rights!</vt:lpstr>
      <vt:lpstr>A landlord can refuse to rent to a person because he or she is a student.</vt:lpstr>
      <vt:lpstr>Answer: True</vt:lpstr>
      <vt:lpstr>A landlord who is Catholic can refuse to rent to an unrelated man and woman who want to live together but are not married because the landlord’s religion forbids that living situation.</vt:lpstr>
      <vt:lpstr>Answer: False</vt:lpstr>
      <vt:lpstr>A landlord may inquire about the nature and severity of a rental applicant’s disability.</vt:lpstr>
      <vt:lpstr>Answer: False</vt:lpstr>
      <vt:lpstr>A landlord may refuse to rent to a person because he or she has a bad credit history.</vt:lpstr>
      <vt:lpstr>Answer: True</vt:lpstr>
      <vt:lpstr>An owner can refuse to rent to Section 8 (housing voucher) recipients because the apartment will not pass inspection.</vt:lpstr>
      <vt:lpstr>Answer: False</vt:lpstr>
      <vt:lpstr>A person is denied housing because the housing provider believes that person has a disability, even though she does not, she is protected by fair housing laws.</vt:lpstr>
      <vt:lpstr>Answer: True</vt:lpstr>
      <vt:lpstr>Tenants with children can be required to live in ground floor apartments so that other tenants are not bothered by noise.</vt:lpstr>
      <vt:lpstr>Answer: False</vt:lpstr>
      <vt:lpstr>A landlord can reject a prospective tenant with a young child’s application due to lead poisoning concerns.</vt:lpstr>
      <vt:lpstr>Answer: False</vt:lpstr>
      <vt:lpstr>A tenant with a permanent brain injury requests that the landlord give the tenant a verbal reminder to pay rent each month. The landlord can immediately say no because he does not need to take on that responsibility.</vt:lpstr>
      <vt:lpstr>Answer: False</vt:lpstr>
      <vt:lpstr>A landlord may ask a potential renter if he or she is currently using illegal drugs.</vt:lpstr>
      <vt:lpstr>Answer: True</vt:lpstr>
      <vt:lpstr>A landlord may ask about an applicant’s ability to pay the rent.</vt:lpstr>
      <vt:lpstr>Answer: True</vt:lpstr>
      <vt:lpstr>A landlord who does not require a security deposit can require international students to pay a security deposit.</vt:lpstr>
      <vt:lpstr>Answer: False</vt:lpstr>
      <vt:lpstr>Protected Classes</vt:lpstr>
      <vt:lpstr>Prohibited Conduct  In the sale and rental of housing, because of protected class</vt:lpstr>
      <vt:lpstr>Prohibited Conduct (continued) In the sale and rental of housing, because of protected class</vt:lpstr>
      <vt:lpstr>Massachusetts Lead Law</vt:lpstr>
      <vt:lpstr>Housing Vouchers</vt:lpstr>
      <vt:lpstr>PowerPoint Presentation</vt:lpstr>
      <vt:lpstr>If you think you have experienced discrimination</vt:lpstr>
    </vt:vector>
  </TitlesOfParts>
  <Company>Suffolk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Your Rights!</dc:title>
  <dc:creator>Jamie Langowski</dc:creator>
  <cp:lastModifiedBy>Annette Donahue</cp:lastModifiedBy>
  <cp:revision>39</cp:revision>
  <dcterms:created xsi:type="dcterms:W3CDTF">2014-06-05T15:17:04Z</dcterms:created>
  <dcterms:modified xsi:type="dcterms:W3CDTF">2015-10-05T17:44:55Z</dcterms:modified>
</cp:coreProperties>
</file>