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5" r:id="rId3"/>
    <p:sldId id="274" r:id="rId4"/>
    <p:sldId id="287" r:id="rId5"/>
    <p:sldId id="275" r:id="rId6"/>
    <p:sldId id="288" r:id="rId7"/>
    <p:sldId id="273" r:id="rId8"/>
    <p:sldId id="289" r:id="rId9"/>
    <p:sldId id="276" r:id="rId10"/>
    <p:sldId id="290" r:id="rId11"/>
    <p:sldId id="277" r:id="rId12"/>
    <p:sldId id="291" r:id="rId13"/>
    <p:sldId id="278" r:id="rId14"/>
    <p:sldId id="292" r:id="rId15"/>
    <p:sldId id="279" r:id="rId16"/>
    <p:sldId id="293" r:id="rId17"/>
    <p:sldId id="280" r:id="rId18"/>
    <p:sldId id="294" r:id="rId19"/>
    <p:sldId id="298" r:id="rId20"/>
    <p:sldId id="295" r:id="rId21"/>
    <p:sldId id="281" r:id="rId22"/>
    <p:sldId id="296" r:id="rId23"/>
    <p:sldId id="283" r:id="rId24"/>
    <p:sldId id="297" r:id="rId25"/>
    <p:sldId id="284" r:id="rId26"/>
    <p:sldId id="272" r:id="rId27"/>
    <p:sldId id="308" r:id="rId28"/>
    <p:sldId id="309" r:id="rId29"/>
    <p:sldId id="310" r:id="rId30"/>
    <p:sldId id="311" r:id="rId31"/>
    <p:sldId id="306" r:id="rId32"/>
    <p:sldId id="312"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6" d="100"/>
          <a:sy n="116" d="100"/>
        </p:scale>
        <p:origin x="213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25C43-925D-43E6-9413-DB63ECF64D83}" type="datetimeFigureOut">
              <a:rPr lang="en-US" smtClean="0"/>
              <a:pPr/>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E0D537-A0E7-4950-B0AA-09B3A39E1DFA}" type="slidenum">
              <a:rPr lang="en-US" smtClean="0"/>
              <a:pPr/>
              <a:t>‹#›</a:t>
            </a:fld>
            <a:endParaRPr lang="en-US"/>
          </a:p>
        </p:txBody>
      </p:sp>
    </p:spTree>
    <p:extLst>
      <p:ext uri="{BB962C8B-B14F-4D97-AF65-F5344CB8AC3E}">
        <p14:creationId xmlns:p14="http://schemas.microsoft.com/office/powerpoint/2010/main" val="1818373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rtl="0" eaLnBrk="1" hangingPunct="1">
              <a:defRPr/>
            </a:pPr>
            <a:fld id="{DD9A4B92-0892-4DD4-8A36-770A01C8001B}" type="slidenum">
              <a:rPr sz="1200"/>
              <a:pPr rtl="0" eaLnBrk="1" hangingPunct="1">
                <a:defRPr/>
              </a:pPr>
              <a:t>27</a:t>
            </a:fld>
            <a:endParaRPr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1536843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rtl="0" eaLnBrk="1" hangingPunct="1">
              <a:defRPr/>
            </a:pPr>
            <a:fld id="{C55785D6-6F73-4FE2-B3EC-FF66C2A4E8EE}" type="slidenum">
              <a:rPr sz="1200"/>
              <a:pPr rtl="0" eaLnBrk="1" hangingPunct="1">
                <a:defRPr/>
              </a:pPr>
              <a:t>28</a:t>
            </a:fld>
            <a:endParaRPr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1903885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rtl="0" eaLnBrk="1" hangingPunct="1">
              <a:defRPr/>
            </a:pPr>
            <a:fld id="{772D1FA1-C97A-4091-833A-FDA0EA916C3C}" type="slidenum">
              <a:rPr sz="1200"/>
              <a:pPr rtl="0" eaLnBrk="1" hangingPunct="1">
                <a:defRPr/>
              </a:pPr>
              <a:t>32</a:t>
            </a:fld>
            <a:endParaRPr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3063642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101472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165118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2153700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83020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249929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982EB-4CD8-4061-9E4C-D72DEE622757}"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118398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982EB-4CD8-4061-9E4C-D72DEE622757}"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294837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982EB-4CD8-4061-9E4C-D72DEE622757}"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420872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982EB-4CD8-4061-9E4C-D72DEE622757}" type="datetimeFigureOut">
              <a:rPr lang="en-US" smtClean="0"/>
              <a:pPr/>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1421436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982EB-4CD8-4061-9E4C-D72DEE622757}"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312649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982EB-4CD8-4061-9E4C-D72DEE622757}"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205090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982EB-4CD8-4061-9E4C-D72DEE622757}"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pPr/>
              <a:t>‹#›</a:t>
            </a:fld>
            <a:endParaRPr lang="en-US"/>
          </a:p>
        </p:txBody>
      </p:sp>
    </p:spTree>
    <p:extLst>
      <p:ext uri="{BB962C8B-B14F-4D97-AF65-F5344CB8AC3E}">
        <p14:creationId xmlns:p14="http://schemas.microsoft.com/office/powerpoint/2010/main" val="213414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982EB-4CD8-4061-9E4C-D72DEE622757}" type="datetimeFigureOut">
              <a:rPr lang="en-US" smtClean="0"/>
              <a:pPr/>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BFF5F-B7A5-4FAF-BA4A-F96F964669A3}" type="slidenum">
              <a:rPr lang="en-US" smtClean="0"/>
              <a:pPr/>
              <a:t>‹#›</a:t>
            </a:fld>
            <a:endParaRPr lang="en-US"/>
          </a:p>
        </p:txBody>
      </p:sp>
    </p:spTree>
    <p:extLst>
      <p:ext uri="{BB962C8B-B14F-4D97-AF65-F5344CB8AC3E}">
        <p14:creationId xmlns:p14="http://schemas.microsoft.com/office/powerpoint/2010/main" val="82999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ityofboston.gov/civilrigh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www.bostonfairhousing.org/" TargetMode="External"/><Relationship Id="rId5" Type="http://schemas.openxmlformats.org/officeDocument/2006/relationships/hyperlink" Target="http://www.suffolk.edu/law/academics/26012.php" TargetMode="External"/><Relationship Id="rId4" Type="http://schemas.openxmlformats.org/officeDocument/2006/relationships/hyperlink" Target="http://www.cambridgema.gov/HR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rtl="0"/>
            <a:r>
              <a:rPr sz="8000">
                <a:effectLst>
                  <a:outerShdw blurRad="38100" dist="38100" dir="2700000" algn="tl">
                    <a:srgbClr val="000000">
                      <a:alpha val="43137"/>
                    </a:srgbClr>
                  </a:outerShdw>
                </a:effectLst>
              </a:rPr>
              <a:t>知悉您的权利！</a:t>
            </a:r>
          </a:p>
        </p:txBody>
      </p:sp>
      <p:sp>
        <p:nvSpPr>
          <p:cNvPr id="3" name="Subtitle 2"/>
          <p:cNvSpPr>
            <a:spLocks noGrp="1"/>
          </p:cNvSpPr>
          <p:nvPr>
            <p:ph type="subTitle" idx="1"/>
          </p:nvPr>
        </p:nvSpPr>
        <p:spPr/>
        <p:txBody>
          <a:bodyPr/>
          <a:lstStyle/>
          <a:p>
            <a:pPr rtl="0"/>
            <a:r>
              <a:rPr/>
              <a:t>公平住房，人人享有</a:t>
            </a:r>
          </a:p>
        </p:txBody>
      </p:sp>
    </p:spTree>
    <p:extLst>
      <p:ext uri="{BB962C8B-B14F-4D97-AF65-F5344CB8AC3E}">
        <p14:creationId xmlns:p14="http://schemas.microsoft.com/office/powerpoint/2010/main" val="556215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304800"/>
            <a:ext cx="8382000" cy="1905000"/>
          </a:xfrm>
        </p:spPr>
        <p:txBody>
          <a:bodyPr>
            <a:noAutofit/>
          </a:bodyPr>
          <a:lstStyle/>
          <a:p>
            <a:pPr marL="0" indent="0" rtl="0"/>
            <a:r>
              <a:rPr sz="3200"/>
              <a:t>业主可以以公寓无法通过检验为理由，拒绝向第八节（租屋券）的接受者出租房屋。</a:t>
            </a:r>
          </a:p>
        </p:txBody>
      </p:sp>
      <p:sp>
        <p:nvSpPr>
          <p:cNvPr id="3" name="TPAnswers"/>
          <p:cNvSpPr>
            <a:spLocks noGrp="1"/>
          </p:cNvSpPr>
          <p:nvPr>
            <p:ph type="body" idx="1"/>
          </p:nvPr>
        </p:nvSpPr>
        <p:spPr>
          <a:xfrm>
            <a:off x="457200" y="3124200"/>
            <a:ext cx="3733800" cy="35353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4099" name="Picture 3" descr="C:\Users\jlangowski\AppData\Local\Microsoft\Windows\Temporary Internet Files\Content.IE5\Q95TIOSD\for-ren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45720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9150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错</a:t>
            </a:r>
          </a:p>
        </p:txBody>
      </p:sp>
      <p:sp>
        <p:nvSpPr>
          <p:cNvPr id="3" name="Content Placeholder 2"/>
          <p:cNvSpPr>
            <a:spLocks noGrp="1"/>
          </p:cNvSpPr>
          <p:nvPr>
            <p:ph idx="1"/>
          </p:nvPr>
        </p:nvSpPr>
        <p:spPr/>
        <p:txBody>
          <a:bodyPr>
            <a:normAutofit/>
          </a:bodyPr>
          <a:lstStyle/>
          <a:p>
            <a:endParaRPr lang="en-US" b="1" dirty="0" smtClean="0"/>
          </a:p>
          <a:p>
            <a:pPr rtl="0"/>
            <a:r>
              <a:rPr b="1"/>
              <a:t>接受政府援助</a:t>
            </a:r>
            <a:r>
              <a:rPr/>
              <a:t>是一个受保护类别。</a:t>
            </a:r>
          </a:p>
          <a:p>
            <a:pPr rtl="0"/>
            <a:r>
              <a:rPr/>
              <a:t>不可以因为某人是租屋券的接受者而拒绝向他/她出租房屋。 </a:t>
            </a:r>
          </a:p>
          <a:p>
            <a:pPr marL="0" indent="0">
              <a:buNone/>
            </a:pPr>
            <a:endParaRPr lang="en-US" dirty="0"/>
          </a:p>
        </p:txBody>
      </p:sp>
    </p:spTree>
    <p:extLst>
      <p:ext uri="{BB962C8B-B14F-4D97-AF65-F5344CB8AC3E}">
        <p14:creationId xmlns:p14="http://schemas.microsoft.com/office/powerpoint/2010/main" val="27209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28600"/>
            <a:ext cx="8305800" cy="2057400"/>
          </a:xfrm>
        </p:spPr>
        <p:txBody>
          <a:bodyPr>
            <a:noAutofit/>
          </a:bodyPr>
          <a:lstStyle/>
          <a:p>
            <a:pPr marL="0" indent="0" rtl="0"/>
            <a:r>
              <a:rPr sz="3200"/>
              <a:t>住房供应者认为某女士残疾而拒绝向她出租房屋，即使她没有残疾，她也受公平住房法的保护。</a:t>
            </a:r>
          </a:p>
        </p:txBody>
      </p:sp>
      <p:sp>
        <p:nvSpPr>
          <p:cNvPr id="3" name="TPAnswers"/>
          <p:cNvSpPr>
            <a:spLocks noGrp="1"/>
          </p:cNvSpPr>
          <p:nvPr>
            <p:ph type="body" idx="1"/>
          </p:nvPr>
        </p:nvSpPr>
        <p:spPr>
          <a:xfrm>
            <a:off x="457200" y="2667000"/>
            <a:ext cx="3962400" cy="36877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5127" name="Picture 7" descr="C:\Program Files (x86)\Microsoft Office\MEDIA\CAGCAT10\j020546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600" y="4495800"/>
            <a:ext cx="1818742" cy="180959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65238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对</a:t>
            </a:r>
          </a:p>
        </p:txBody>
      </p:sp>
      <p:sp>
        <p:nvSpPr>
          <p:cNvPr id="3" name="Content Placeholder 2"/>
          <p:cNvSpPr>
            <a:spLocks noGrp="1"/>
          </p:cNvSpPr>
          <p:nvPr>
            <p:ph idx="1"/>
          </p:nvPr>
        </p:nvSpPr>
        <p:spPr/>
        <p:txBody>
          <a:bodyPr/>
          <a:lstStyle/>
          <a:p>
            <a:pPr rtl="0"/>
            <a:r>
              <a:rPr/>
              <a:t>如果您或与您相关的人：</a:t>
            </a:r>
          </a:p>
          <a:p>
            <a:pPr lvl="1" rtl="0"/>
            <a:r>
              <a:rPr/>
              <a:t>患有对其一项或多项重要生活活动造成极大限制的身体或心理残疾</a:t>
            </a:r>
          </a:p>
          <a:p>
            <a:pPr lvl="1" rtl="0"/>
            <a:r>
              <a:rPr/>
              <a:t>拥有此类残疾记录或</a:t>
            </a:r>
          </a:p>
          <a:p>
            <a:pPr lvl="1" rtl="0"/>
            <a:r>
              <a:rPr/>
              <a:t>被视为患有此类残疾： </a:t>
            </a:r>
          </a:p>
          <a:p>
            <a:pPr marL="457200" lvl="1" indent="0">
              <a:buNone/>
            </a:pPr>
            <a:endParaRPr lang="en-US" dirty="0" smtClean="0"/>
          </a:p>
          <a:p>
            <a:pPr marL="0" indent="0" rtl="0">
              <a:buNone/>
            </a:pPr>
            <a:r>
              <a:rPr/>
              <a:t>您即得到公平住宅法的保护</a:t>
            </a:r>
          </a:p>
        </p:txBody>
      </p:sp>
    </p:spTree>
    <p:extLst>
      <p:ext uri="{BB962C8B-B14F-4D97-AF65-F5344CB8AC3E}">
        <p14:creationId xmlns:p14="http://schemas.microsoft.com/office/powerpoint/2010/main" val="243220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401762"/>
          </a:xfrm>
        </p:spPr>
        <p:txBody>
          <a:bodyPr>
            <a:noAutofit/>
          </a:bodyPr>
          <a:lstStyle/>
          <a:p>
            <a:pPr marL="0" indent="0" rtl="0"/>
            <a:r>
              <a:rPr sz="3200"/>
              <a:t>可要求携带小孩的租客住在底层公寓，这样其他租客就不会受到噪音打扰。</a:t>
            </a:r>
          </a:p>
        </p:txBody>
      </p:sp>
      <p:sp>
        <p:nvSpPr>
          <p:cNvPr id="3" name="TPAnswers"/>
          <p:cNvSpPr>
            <a:spLocks noGrp="1"/>
          </p:cNvSpPr>
          <p:nvPr>
            <p:ph type="body" idx="1"/>
          </p:nvPr>
        </p:nvSpPr>
        <p:spPr>
          <a:xfrm>
            <a:off x="457200" y="2514600"/>
            <a:ext cx="4114800" cy="37639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6146" name="Picture 2" descr="C:\Users\jlangowski\AppData\Local\Microsoft\Windows\Temporary Internet Files\Content.IE5\6TCNWC6Y\children_playing_music[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4114800"/>
            <a:ext cx="5534025" cy="220027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91526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错</a:t>
            </a:r>
          </a:p>
        </p:txBody>
      </p:sp>
      <p:sp>
        <p:nvSpPr>
          <p:cNvPr id="3" name="Content Placeholder 2"/>
          <p:cNvSpPr>
            <a:spLocks noGrp="1"/>
          </p:cNvSpPr>
          <p:nvPr>
            <p:ph idx="1"/>
          </p:nvPr>
        </p:nvSpPr>
        <p:spPr/>
        <p:txBody>
          <a:bodyPr/>
          <a:lstStyle/>
          <a:p>
            <a:pPr rtl="0"/>
            <a:r>
              <a:rPr b="1"/>
              <a:t>家庭状态</a:t>
            </a:r>
            <a:r>
              <a:rPr/>
              <a:t>是一个受保护类别</a:t>
            </a:r>
          </a:p>
          <a:p>
            <a:pPr lvl="1" rtl="0"/>
            <a:r>
              <a:rPr/>
              <a:t>未满18岁的未成年人</a:t>
            </a:r>
          </a:p>
          <a:p>
            <a:pPr lvl="1" rtl="0"/>
            <a:r>
              <a:rPr/>
              <a:t>孕妇</a:t>
            </a:r>
          </a:p>
          <a:p>
            <a:pPr lvl="1" rtl="0"/>
            <a:r>
              <a:rPr/>
              <a:t>未满18岁人士的法定监护人</a:t>
            </a:r>
          </a:p>
          <a:p>
            <a:pPr rtl="0"/>
            <a:r>
              <a:rPr/>
              <a:t>不能因受保护类别身份，对租客设定不同的</a:t>
            </a:r>
            <a:r>
              <a:rPr b="1" i="1"/>
              <a:t>条款与条件</a:t>
            </a:r>
          </a:p>
          <a:p>
            <a:endParaRPr lang="en-US" dirty="0"/>
          </a:p>
        </p:txBody>
      </p:sp>
    </p:spTree>
    <p:extLst>
      <p:ext uri="{BB962C8B-B14F-4D97-AF65-F5344CB8AC3E}">
        <p14:creationId xmlns:p14="http://schemas.microsoft.com/office/powerpoint/2010/main" val="174060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74638"/>
            <a:ext cx="8305800" cy="1401762"/>
          </a:xfrm>
        </p:spPr>
        <p:txBody>
          <a:bodyPr>
            <a:noAutofit/>
          </a:bodyPr>
          <a:lstStyle/>
          <a:p>
            <a:pPr marL="0" indent="0" rtl="0"/>
            <a:r>
              <a:rPr sz="3200"/>
              <a:t>房东可以以铅中毒担忧为理由，拒绝向有儿童申请的潜在租客出租房屋。</a:t>
            </a:r>
          </a:p>
        </p:txBody>
      </p:sp>
      <p:sp>
        <p:nvSpPr>
          <p:cNvPr id="3" name="TPAnswers"/>
          <p:cNvSpPr>
            <a:spLocks noGrp="1"/>
          </p:cNvSpPr>
          <p:nvPr>
            <p:ph type="body" idx="1"/>
          </p:nvPr>
        </p:nvSpPr>
        <p:spPr>
          <a:xfrm>
            <a:off x="381000" y="2590800"/>
            <a:ext cx="3962400" cy="35353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7170" name="Picture 2" descr="C:\Users\jlangowski\AppData\Local\Microsoft\Windows\Temporary Internet Files\Content.IE5\7YNZXOXY\1927-poison-skull-tatto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9960" y="3505200"/>
            <a:ext cx="1447800" cy="14351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80718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错</a:t>
            </a:r>
          </a:p>
        </p:txBody>
      </p:sp>
      <p:sp>
        <p:nvSpPr>
          <p:cNvPr id="3" name="Content Placeholder 2"/>
          <p:cNvSpPr>
            <a:spLocks noGrp="1"/>
          </p:cNvSpPr>
          <p:nvPr>
            <p:ph idx="1"/>
          </p:nvPr>
        </p:nvSpPr>
        <p:spPr/>
        <p:txBody>
          <a:bodyPr>
            <a:normAutofit/>
          </a:bodyPr>
          <a:lstStyle/>
          <a:p>
            <a:pPr rtl="0"/>
            <a:r>
              <a:rPr/>
              <a:t>对于有小于6岁的儿童居住或将居住的住所，马萨诸塞州的“铅法律”要求确保该房屋的铅安全。</a:t>
            </a:r>
          </a:p>
          <a:p>
            <a:pPr rtl="0"/>
            <a:r>
              <a:rPr/>
              <a:t>这是一项费用昂贵的工作，但不能因不向带儿童的家庭出租房屋，而规避保证房屋铅安全的责任。</a:t>
            </a:r>
          </a:p>
          <a:p>
            <a:pPr rtl="0"/>
            <a:r>
              <a:rPr/>
              <a:t>这将构成基于家庭状态的歧视。</a:t>
            </a:r>
          </a:p>
        </p:txBody>
      </p:sp>
    </p:spTree>
    <p:extLst>
      <p:ext uri="{BB962C8B-B14F-4D97-AF65-F5344CB8AC3E}">
        <p14:creationId xmlns:p14="http://schemas.microsoft.com/office/powerpoint/2010/main" val="123300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274638"/>
            <a:ext cx="8229600" cy="2316162"/>
          </a:xfrm>
        </p:spPr>
        <p:txBody>
          <a:bodyPr>
            <a:noAutofit/>
          </a:bodyPr>
          <a:lstStyle/>
          <a:p>
            <a:pPr marL="0" indent="0" rtl="0"/>
            <a:r>
              <a:rPr sz="3200"/>
              <a:t>患有永久性脑损伤的租客要求房东口头提醒他/她支付每个月的房租。房东因他不必承担该责任而立即拒绝。</a:t>
            </a:r>
          </a:p>
        </p:txBody>
      </p:sp>
      <p:sp>
        <p:nvSpPr>
          <p:cNvPr id="3" name="TPAnswers"/>
          <p:cNvSpPr>
            <a:spLocks noGrp="1"/>
          </p:cNvSpPr>
          <p:nvPr>
            <p:ph type="body" idx="1"/>
          </p:nvPr>
        </p:nvSpPr>
        <p:spPr>
          <a:xfrm>
            <a:off x="457200" y="3276600"/>
            <a:ext cx="4038600" cy="33067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8194" name="Picture 2" descr="C:\Users\jlangowski\AppData\Local\Microsoft\Windows\Temporary Internet Files\Content.IE5\Q95TIOSD\SayingN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03518" y="3505200"/>
            <a:ext cx="3429000" cy="24003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67037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错</a:t>
            </a:r>
          </a:p>
        </p:txBody>
      </p:sp>
      <p:sp>
        <p:nvSpPr>
          <p:cNvPr id="3" name="Text Placeholder 2"/>
          <p:cNvSpPr>
            <a:spLocks noGrp="1"/>
          </p:cNvSpPr>
          <p:nvPr>
            <p:ph type="body" idx="1"/>
          </p:nvPr>
        </p:nvSpPr>
        <p:spPr/>
        <p:txBody>
          <a:bodyPr>
            <a:normAutofit/>
          </a:bodyPr>
          <a:lstStyle/>
          <a:p>
            <a:pPr rtl="0"/>
            <a:r>
              <a:rPr/>
              <a:t>当租客有合理调整请求时，房东必须参与和他/她之间的互动。</a:t>
            </a:r>
          </a:p>
          <a:p>
            <a:pPr rtl="0"/>
            <a:r>
              <a:rPr/>
              <a:t>合理调整是对规定、政策、实践或服务的变更、例外或调整，对残疾人士使用与享受住所（包括公共使用空间）可能具有必要性。</a:t>
            </a:r>
          </a:p>
          <a:p>
            <a:pPr rtl="0"/>
            <a:r>
              <a:rPr/>
              <a:t>该请求与残疾之间必须具备可识别的关联。</a:t>
            </a:r>
          </a:p>
        </p:txBody>
      </p:sp>
    </p:spTree>
    <p:extLst>
      <p:ext uri="{BB962C8B-B14F-4D97-AF65-F5344CB8AC3E}">
        <p14:creationId xmlns:p14="http://schemas.microsoft.com/office/powerpoint/2010/main" val="170919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rtl="0"/>
            <a:r>
              <a:rPr sz="3200"/>
              <a:t>房东可以以租客是学生为理由，拒绝向他/她出租房屋。</a:t>
            </a:r>
          </a:p>
        </p:txBody>
      </p:sp>
      <p:sp>
        <p:nvSpPr>
          <p:cNvPr id="3" name="TPAnswers"/>
          <p:cNvSpPr>
            <a:spLocks noGrp="1"/>
          </p:cNvSpPr>
          <p:nvPr>
            <p:ph type="body" idx="1"/>
          </p:nvPr>
        </p:nvSpPr>
        <p:spPr>
          <a:xfrm>
            <a:off x="457200" y="2286000"/>
            <a:ext cx="3810000" cy="38401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1026" name="Picture 2" descr="C:\Users\jlangowski\AppData\Local\Microsoft\Windows\Temporary Internet Files\Content.IE5\IVN072FO\A_Colorful_Cartoon_Male_Student_with_a_Stack_Books_Royalty_Free_Clipart_Picture_100624-144428-02305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4419600"/>
            <a:ext cx="1365000" cy="1500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97808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rtl="0"/>
            <a:r>
              <a:rPr sz="3200"/>
              <a:t>房东可以询问潜在租客是否正在使用违禁药物。</a:t>
            </a:r>
          </a:p>
        </p:txBody>
      </p:sp>
      <p:sp>
        <p:nvSpPr>
          <p:cNvPr id="3" name="TPAnswers"/>
          <p:cNvSpPr>
            <a:spLocks noGrp="1"/>
          </p:cNvSpPr>
          <p:nvPr>
            <p:ph type="body" idx="1"/>
          </p:nvPr>
        </p:nvSpPr>
        <p:spPr>
          <a:xfrm>
            <a:off x="457200" y="2819400"/>
            <a:ext cx="3962400" cy="33067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9219" name="Picture 3" descr="C:\Users\jlangowski\AppData\Local\Microsoft\Windows\Temporary Internet Files\Content.IE5\U9XZBG01\question-mark-fac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1392" y="2635326"/>
            <a:ext cx="3205162" cy="237648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35951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对</a:t>
            </a:r>
          </a:p>
        </p:txBody>
      </p:sp>
      <p:sp>
        <p:nvSpPr>
          <p:cNvPr id="3" name="Content Placeholder 2"/>
          <p:cNvSpPr>
            <a:spLocks noGrp="1"/>
          </p:cNvSpPr>
          <p:nvPr>
            <p:ph idx="1"/>
          </p:nvPr>
        </p:nvSpPr>
        <p:spPr/>
        <p:txBody>
          <a:bodyPr/>
          <a:lstStyle/>
          <a:p>
            <a:endParaRPr lang="en-US" dirty="0" smtClean="0"/>
          </a:p>
          <a:p>
            <a:pPr rtl="0"/>
            <a:r>
              <a:rPr sz="4000"/>
              <a:t>如果</a:t>
            </a:r>
            <a:r>
              <a:rPr/>
              <a:t>向</a:t>
            </a:r>
            <a:r>
              <a:rPr sz="4400" b="1"/>
              <a:t>所有</a:t>
            </a:r>
            <a:r>
              <a:rPr/>
              <a:t>申请者询问其当前的违禁药物使用情况，那么这就是一个允许询问的话题。 </a:t>
            </a:r>
          </a:p>
        </p:txBody>
      </p:sp>
    </p:spTree>
    <p:extLst>
      <p:ext uri="{BB962C8B-B14F-4D97-AF65-F5344CB8AC3E}">
        <p14:creationId xmlns:p14="http://schemas.microsoft.com/office/powerpoint/2010/main" val="1593764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rtl="0"/>
            <a:r>
              <a:rPr sz="3200"/>
              <a:t>房东可以询问申请者支付房租的能力。</a:t>
            </a:r>
          </a:p>
        </p:txBody>
      </p:sp>
      <p:sp>
        <p:nvSpPr>
          <p:cNvPr id="3" name="TPAnswers"/>
          <p:cNvSpPr>
            <a:spLocks noGrp="1"/>
          </p:cNvSpPr>
          <p:nvPr>
            <p:ph type="body" idx="1"/>
          </p:nvPr>
        </p:nvSpPr>
        <p:spPr>
          <a:xfrm>
            <a:off x="457200" y="2209800"/>
            <a:ext cx="4038600" cy="39163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10242" name="Picture 2" descr="C:\Users\jlangowski\AppData\Local\Microsoft\Windows\Temporary Internet Files\Content.IE5\Q7Z49TTI\Fist%20of%20Money[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4114800"/>
            <a:ext cx="1552575" cy="20764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32394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对</a:t>
            </a:r>
          </a:p>
        </p:txBody>
      </p:sp>
      <p:sp>
        <p:nvSpPr>
          <p:cNvPr id="3" name="Content Placeholder 2"/>
          <p:cNvSpPr>
            <a:spLocks noGrp="1"/>
          </p:cNvSpPr>
          <p:nvPr>
            <p:ph idx="1"/>
          </p:nvPr>
        </p:nvSpPr>
        <p:spPr/>
        <p:txBody>
          <a:bodyPr/>
          <a:lstStyle/>
          <a:p>
            <a:endParaRPr lang="en-US" dirty="0" smtClean="0"/>
          </a:p>
          <a:p>
            <a:pPr rtl="0"/>
            <a:r>
              <a:rPr sz="4000"/>
              <a:t>如果</a:t>
            </a:r>
            <a:r>
              <a:rPr/>
              <a:t>向</a:t>
            </a:r>
            <a:r>
              <a:rPr sz="4400" b="1"/>
              <a:t>所有</a:t>
            </a:r>
            <a:r>
              <a:rPr/>
              <a:t>申请者询问其支付房租的能力，那么这就是一个允许询问的话题。 </a:t>
            </a:r>
          </a:p>
        </p:txBody>
      </p:sp>
    </p:spTree>
    <p:extLst>
      <p:ext uri="{BB962C8B-B14F-4D97-AF65-F5344CB8AC3E}">
        <p14:creationId xmlns:p14="http://schemas.microsoft.com/office/powerpoint/2010/main" val="1080776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554162"/>
          </a:xfrm>
        </p:spPr>
        <p:txBody>
          <a:bodyPr>
            <a:noAutofit/>
          </a:bodyPr>
          <a:lstStyle/>
          <a:p>
            <a:pPr marL="0" indent="0" rtl="0"/>
            <a:r>
              <a:rPr sz="3200"/>
              <a:t>不要求支付押金的房东可以要求国际留学生支付押金。</a:t>
            </a:r>
          </a:p>
        </p:txBody>
      </p:sp>
      <p:sp>
        <p:nvSpPr>
          <p:cNvPr id="3" name="TPAnswers"/>
          <p:cNvSpPr>
            <a:spLocks noGrp="1"/>
          </p:cNvSpPr>
          <p:nvPr>
            <p:ph type="body" idx="1"/>
          </p:nvPr>
        </p:nvSpPr>
        <p:spPr>
          <a:xfrm>
            <a:off x="457200" y="2514600"/>
            <a:ext cx="4038600" cy="36115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11266" name="Picture 2" descr="C:\Users\jlangowski\AppData\Local\Microsoft\Windows\Temporary Internet Files\Content.IE5\G916H278\africa-glob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2362200"/>
            <a:ext cx="3919537" cy="38195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13117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错</a:t>
            </a:r>
          </a:p>
        </p:txBody>
      </p:sp>
      <p:sp>
        <p:nvSpPr>
          <p:cNvPr id="3" name="Content Placeholder 2"/>
          <p:cNvSpPr>
            <a:spLocks noGrp="1"/>
          </p:cNvSpPr>
          <p:nvPr>
            <p:ph idx="1"/>
          </p:nvPr>
        </p:nvSpPr>
        <p:spPr/>
        <p:txBody>
          <a:bodyPr/>
          <a:lstStyle/>
          <a:p>
            <a:pPr rtl="0"/>
            <a:r>
              <a:rPr b="1"/>
              <a:t>民族血统</a:t>
            </a:r>
            <a:r>
              <a:rPr/>
              <a:t>是一个受保护类别</a:t>
            </a:r>
          </a:p>
          <a:p>
            <a:pPr marL="0" indent="0">
              <a:buNone/>
            </a:pPr>
            <a:endParaRPr lang="en-US" dirty="0" smtClean="0"/>
          </a:p>
          <a:p>
            <a:pPr rtl="0"/>
            <a:r>
              <a:rPr/>
              <a:t>某人的出身国或</a:t>
            </a:r>
          </a:p>
          <a:p>
            <a:pPr marL="0" indent="0">
              <a:buNone/>
            </a:pPr>
            <a:endParaRPr lang="en-US" dirty="0" smtClean="0"/>
          </a:p>
          <a:p>
            <a:pPr rtl="0"/>
            <a:r>
              <a:rPr/>
              <a:t>某人祖先起源的国家</a:t>
            </a:r>
          </a:p>
        </p:txBody>
      </p:sp>
    </p:spTree>
    <p:extLst>
      <p:ext uri="{BB962C8B-B14F-4D97-AF65-F5344CB8AC3E}">
        <p14:creationId xmlns:p14="http://schemas.microsoft.com/office/powerpoint/2010/main" val="293444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dirty="0" err="1"/>
              <a:t>受保护类别</a:t>
            </a:r>
            <a:endParaRPr u="sng" dirty="0"/>
          </a:p>
        </p:txBody>
      </p:sp>
      <p:sp>
        <p:nvSpPr>
          <p:cNvPr id="3" name="Text Placeholder 2"/>
          <p:cNvSpPr>
            <a:spLocks noGrp="1"/>
          </p:cNvSpPr>
          <p:nvPr>
            <p:ph type="body" idx="1"/>
          </p:nvPr>
        </p:nvSpPr>
        <p:spPr>
          <a:xfrm>
            <a:off x="152400" y="1371600"/>
            <a:ext cx="4419600" cy="685800"/>
          </a:xfrm>
          <a:solidFill>
            <a:srgbClr val="92D050"/>
          </a:solidFill>
        </p:spPr>
        <p:txBody>
          <a:bodyPr>
            <a:normAutofit/>
          </a:bodyPr>
          <a:lstStyle/>
          <a:p>
            <a:pPr algn="ctr" rtl="0"/>
            <a:r>
              <a:rPr dirty="0"/>
              <a:t>《美国法典》第42卷第3601节</a:t>
            </a:r>
          </a:p>
        </p:txBody>
      </p:sp>
      <p:sp>
        <p:nvSpPr>
          <p:cNvPr id="4" name="Content Placeholder 3"/>
          <p:cNvSpPr>
            <a:spLocks noGrp="1"/>
          </p:cNvSpPr>
          <p:nvPr>
            <p:ph sz="half" idx="2"/>
          </p:nvPr>
        </p:nvSpPr>
        <p:spPr/>
        <p:txBody>
          <a:bodyPr>
            <a:normAutofit/>
          </a:bodyPr>
          <a:lstStyle/>
          <a:p>
            <a:pPr rtl="0"/>
            <a:r>
              <a:rPr/>
              <a:t>种族</a:t>
            </a:r>
          </a:p>
          <a:p>
            <a:pPr rtl="0"/>
            <a:r>
              <a:rPr/>
              <a:t>颜色</a:t>
            </a:r>
          </a:p>
          <a:p>
            <a:pPr rtl="0"/>
            <a:r>
              <a:rPr/>
              <a:t>宗教</a:t>
            </a:r>
          </a:p>
          <a:p>
            <a:pPr rtl="0"/>
            <a:r>
              <a:rPr/>
              <a:t>性别</a:t>
            </a:r>
          </a:p>
          <a:p>
            <a:pPr rtl="0"/>
            <a:r>
              <a:rPr/>
              <a:t>障碍（残疾）</a:t>
            </a:r>
          </a:p>
          <a:p>
            <a:pPr rtl="0"/>
            <a:r>
              <a:rPr/>
              <a:t>家庭状态</a:t>
            </a:r>
          </a:p>
          <a:p>
            <a:pPr rtl="0"/>
            <a:r>
              <a:rPr/>
              <a:t>民族血统</a:t>
            </a:r>
          </a:p>
        </p:txBody>
      </p:sp>
      <p:sp>
        <p:nvSpPr>
          <p:cNvPr id="5" name="Text Placeholder 4"/>
          <p:cNvSpPr>
            <a:spLocks noGrp="1"/>
          </p:cNvSpPr>
          <p:nvPr>
            <p:ph type="body" sz="quarter" idx="3"/>
          </p:nvPr>
        </p:nvSpPr>
        <p:spPr>
          <a:solidFill>
            <a:srgbClr val="00B0F0"/>
          </a:solidFill>
        </p:spPr>
        <p:txBody>
          <a:bodyPr>
            <a:normAutofit fontScale="92500" lnSpcReduction="20000"/>
          </a:bodyPr>
          <a:lstStyle/>
          <a:p>
            <a:pPr rtl="0"/>
            <a:r>
              <a:rPr dirty="0"/>
              <a:t>《马萨诸塞州通法》第151B章第4节</a:t>
            </a:r>
          </a:p>
        </p:txBody>
      </p:sp>
      <p:sp>
        <p:nvSpPr>
          <p:cNvPr id="6" name="Content Placeholder 5"/>
          <p:cNvSpPr>
            <a:spLocks noGrp="1"/>
          </p:cNvSpPr>
          <p:nvPr>
            <p:ph sz="quarter" idx="4"/>
          </p:nvPr>
        </p:nvSpPr>
        <p:spPr/>
        <p:txBody>
          <a:bodyPr>
            <a:normAutofit fontScale="70000" lnSpcReduction="20000"/>
          </a:bodyPr>
          <a:lstStyle/>
          <a:p>
            <a:pPr rtl="0"/>
            <a:r>
              <a:rPr/>
              <a:t>种族</a:t>
            </a:r>
          </a:p>
          <a:p>
            <a:pPr rtl="0"/>
            <a:r>
              <a:rPr/>
              <a:t>颜色</a:t>
            </a:r>
          </a:p>
          <a:p>
            <a:pPr rtl="0"/>
            <a:r>
              <a:rPr/>
              <a:t>宗教</a:t>
            </a:r>
          </a:p>
          <a:p>
            <a:pPr rtl="0"/>
            <a:r>
              <a:rPr/>
              <a:t>性别</a:t>
            </a:r>
          </a:p>
          <a:p>
            <a:pPr rtl="0"/>
            <a:r>
              <a:rPr/>
              <a:t>障碍（残疾）</a:t>
            </a:r>
          </a:p>
          <a:p>
            <a:pPr rtl="0"/>
            <a:r>
              <a:rPr/>
              <a:t>儿童</a:t>
            </a:r>
          </a:p>
          <a:p>
            <a:pPr rtl="0"/>
            <a:r>
              <a:rPr/>
              <a:t>民族血统</a:t>
            </a:r>
          </a:p>
          <a:p>
            <a:pPr rtl="0"/>
            <a:r>
              <a:rPr/>
              <a:t>性别认同</a:t>
            </a:r>
          </a:p>
          <a:p>
            <a:pPr rtl="0"/>
            <a:r>
              <a:rPr/>
              <a:t>性取向</a:t>
            </a:r>
          </a:p>
          <a:p>
            <a:pPr rtl="0"/>
            <a:r>
              <a:rPr/>
              <a:t>遗传信息</a:t>
            </a:r>
          </a:p>
          <a:p>
            <a:pPr rtl="0"/>
            <a:r>
              <a:rPr/>
              <a:t>血统</a:t>
            </a:r>
          </a:p>
          <a:p>
            <a:pPr rtl="0"/>
            <a:r>
              <a:rPr/>
              <a:t>年龄（未成年人除外）</a:t>
            </a:r>
          </a:p>
          <a:p>
            <a:pPr rtl="0"/>
            <a:r>
              <a:rPr/>
              <a:t>婚姻状态</a:t>
            </a:r>
          </a:p>
          <a:p>
            <a:pPr rtl="0"/>
            <a:r>
              <a:rPr/>
              <a:t>军籍</a:t>
            </a:r>
          </a:p>
          <a:p>
            <a:pPr rtl="0"/>
            <a:r>
              <a:rPr/>
              <a:t>接受政府援助</a:t>
            </a:r>
          </a:p>
        </p:txBody>
      </p:sp>
    </p:spTree>
    <p:extLst>
      <p:ext uri="{BB962C8B-B14F-4D97-AF65-F5344CB8AC3E}">
        <p14:creationId xmlns:p14="http://schemas.microsoft.com/office/powerpoint/2010/main" val="1098859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rtl="0" eaLnBrk="1" hangingPunct="1">
              <a:defRPr/>
            </a:pPr>
            <a:r>
              <a:rPr b="1" u="sng"/>
              <a:t>禁止行为</a:t>
            </a:r>
            <a:r>
              <a:rPr sz="3800" b="1"/>
              <a:t> </a:t>
            </a:r>
            <a:r>
              <a:rPr lang="en-US" sz="3800" b="1" dirty="0"/>
              <a:t/>
            </a:r>
            <a:br>
              <a:rPr lang="en-US" sz="3800" b="1" dirty="0"/>
            </a:br>
            <a:r>
              <a:rPr sz="2400"/>
              <a:t>在住房租售中，基于受保护类别</a:t>
            </a:r>
          </a:p>
        </p:txBody>
      </p:sp>
      <p:sp>
        <p:nvSpPr>
          <p:cNvPr id="8195" name="Rectangle 3"/>
          <p:cNvSpPr>
            <a:spLocks noGrp="1" noChangeArrowheads="1"/>
          </p:cNvSpPr>
          <p:nvPr>
            <p:ph type="body" idx="1"/>
          </p:nvPr>
        </p:nvSpPr>
        <p:spPr>
          <a:xfrm>
            <a:off x="457200" y="1524000"/>
            <a:ext cx="8229600" cy="4835525"/>
          </a:xfrm>
        </p:spPr>
        <p:txBody>
          <a:bodyPr>
            <a:normAutofit fontScale="92500" lnSpcReduction="10000"/>
          </a:bodyPr>
          <a:lstStyle/>
          <a:p>
            <a:pPr rtl="0" eaLnBrk="1" hangingPunct="1">
              <a:lnSpc>
                <a:spcPct val="80000"/>
              </a:lnSpc>
              <a:defRPr/>
            </a:pPr>
            <a:r>
              <a:rPr sz="2000" dirty="0" err="1">
                <a:ea typeface="ＭＳ Ｐゴシック" pitchFamily="34" charset="-128"/>
              </a:rPr>
              <a:t>拒绝住房租赁、出售、谈判</a:t>
            </a:r>
            <a:endParaRPr sz="2000" dirty="0">
              <a:ea typeface="ＭＳ Ｐゴシック" pitchFamily="34" charset="-128"/>
            </a:endParaRPr>
          </a:p>
          <a:p>
            <a:pPr eaLnBrk="1" hangingPunct="1">
              <a:lnSpc>
                <a:spcPct val="80000"/>
              </a:lnSpc>
              <a:buFont typeface="Wingdings" pitchFamily="2" charset="2"/>
              <a:buNone/>
              <a:defRPr/>
            </a:pPr>
            <a:endParaRPr lang="en-US" altLang="en-US" sz="2000" dirty="0" smtClean="0">
              <a:ea typeface="ＭＳ Ｐゴシック" pitchFamily="34" charset="-128"/>
            </a:endParaRPr>
          </a:p>
          <a:p>
            <a:pPr rtl="0" eaLnBrk="1" hangingPunct="1">
              <a:lnSpc>
                <a:spcPct val="80000"/>
              </a:lnSpc>
              <a:defRPr/>
            </a:pPr>
            <a:r>
              <a:rPr sz="2000" dirty="0" err="1">
                <a:ea typeface="ＭＳ Ｐゴシック" pitchFamily="34" charset="-128"/>
              </a:rPr>
              <a:t>使住房不适用或拒绝提供住房</a:t>
            </a:r>
            <a:endParaRPr sz="2000" dirty="0">
              <a:ea typeface="ＭＳ Ｐゴシック" pitchFamily="34" charset="-128"/>
            </a:endParaRPr>
          </a:p>
          <a:p>
            <a:pPr eaLnBrk="1" hangingPunct="1">
              <a:lnSpc>
                <a:spcPct val="80000"/>
              </a:lnSpc>
              <a:buFont typeface="Wingdings" pitchFamily="2" charset="2"/>
              <a:buNone/>
              <a:defRPr/>
            </a:pPr>
            <a:endParaRPr lang="en-US" altLang="en-US" sz="2000" dirty="0" smtClean="0">
              <a:ea typeface="ＭＳ Ｐゴシック" pitchFamily="34" charset="-128"/>
            </a:endParaRPr>
          </a:p>
          <a:p>
            <a:pPr rtl="0" eaLnBrk="1" hangingPunct="1">
              <a:lnSpc>
                <a:spcPct val="80000"/>
              </a:lnSpc>
              <a:defRPr/>
            </a:pPr>
            <a:r>
              <a:rPr sz="2000" dirty="0" err="1">
                <a:ea typeface="ＭＳ Ｐゴシック" pitchFamily="34" charset="-128"/>
              </a:rPr>
              <a:t>制定不同的租售条款、条件或特权</a:t>
            </a:r>
            <a:endParaRPr sz="2000" dirty="0">
              <a:ea typeface="ＭＳ Ｐゴシック" pitchFamily="34" charset="-128"/>
            </a:endParaRPr>
          </a:p>
          <a:p>
            <a:pPr eaLnBrk="1" hangingPunct="1">
              <a:lnSpc>
                <a:spcPct val="80000"/>
              </a:lnSpc>
              <a:buFont typeface="Wingdings" pitchFamily="2" charset="2"/>
              <a:buNone/>
              <a:defRPr/>
            </a:pPr>
            <a:endParaRPr lang="en-US" altLang="en-US" sz="2000" dirty="0" smtClean="0">
              <a:ea typeface="ＭＳ Ｐゴシック" pitchFamily="34" charset="-128"/>
            </a:endParaRPr>
          </a:p>
          <a:p>
            <a:pPr rtl="0" eaLnBrk="1" hangingPunct="1">
              <a:lnSpc>
                <a:spcPct val="80000"/>
              </a:lnSpc>
              <a:defRPr/>
            </a:pPr>
            <a:r>
              <a:rPr sz="2000" dirty="0" err="1">
                <a:ea typeface="ＭＳ Ｐゴシック" pitchFamily="34" charset="-128"/>
              </a:rPr>
              <a:t>提供不同的住房服务或设施</a:t>
            </a:r>
            <a:endParaRPr sz="2000" dirty="0">
              <a:ea typeface="ＭＳ Ｐゴシック" pitchFamily="34" charset="-128"/>
            </a:endParaRPr>
          </a:p>
          <a:p>
            <a:pPr eaLnBrk="1" hangingPunct="1">
              <a:lnSpc>
                <a:spcPct val="80000"/>
              </a:lnSpc>
              <a:buFont typeface="Wingdings" pitchFamily="2" charset="2"/>
              <a:buNone/>
              <a:defRPr/>
            </a:pPr>
            <a:endParaRPr lang="en-US" altLang="en-US" sz="2000" dirty="0" smtClean="0">
              <a:ea typeface="ＭＳ Ｐゴシック" pitchFamily="34" charset="-128"/>
            </a:endParaRPr>
          </a:p>
          <a:p>
            <a:pPr rtl="0" eaLnBrk="1" hangingPunct="1">
              <a:lnSpc>
                <a:spcPct val="80000"/>
              </a:lnSpc>
              <a:defRPr/>
            </a:pPr>
            <a:r>
              <a:rPr sz="2000" dirty="0" err="1">
                <a:ea typeface="ＭＳ Ｐゴシック" pitchFamily="34" charset="-128"/>
              </a:rPr>
              <a:t>在出租或出售中谎称住房不可接受检验</a:t>
            </a:r>
            <a:endParaRPr sz="2000" dirty="0">
              <a:ea typeface="ＭＳ Ｐゴシック" pitchFamily="34" charset="-128"/>
            </a:endParaRPr>
          </a:p>
          <a:p>
            <a:pPr eaLnBrk="1" hangingPunct="1">
              <a:lnSpc>
                <a:spcPct val="80000"/>
              </a:lnSpc>
              <a:defRPr/>
            </a:pPr>
            <a:endParaRPr lang="en-US" altLang="en-US" sz="2000" dirty="0" smtClean="0">
              <a:ea typeface="ＭＳ Ｐゴシック" pitchFamily="34" charset="-128"/>
            </a:endParaRPr>
          </a:p>
          <a:p>
            <a:pPr rtl="0" eaLnBrk="1" hangingPunct="1">
              <a:lnSpc>
                <a:spcPct val="80000"/>
              </a:lnSpc>
              <a:defRPr/>
            </a:pPr>
            <a:r>
              <a:rPr sz="2000" dirty="0" err="1">
                <a:ea typeface="ＭＳ Ｐゴシック" pitchFamily="34" charset="-128"/>
              </a:rPr>
              <a:t>制作、打印或发布任何表明基于受保护类别的偏向或限制的任何通知、声明或广告</a:t>
            </a:r>
            <a:endParaRPr sz="2000" dirty="0">
              <a:ea typeface="ＭＳ Ｐゴシック" pitchFamily="34" charset="-128"/>
            </a:endParaRPr>
          </a:p>
          <a:p>
            <a:pPr eaLnBrk="1" hangingPunct="1">
              <a:lnSpc>
                <a:spcPct val="80000"/>
              </a:lnSpc>
              <a:buFont typeface="Wingdings" pitchFamily="2" charset="2"/>
              <a:buNone/>
              <a:defRPr/>
            </a:pPr>
            <a:endParaRPr lang="en-US" altLang="en-US" sz="2000" dirty="0" smtClean="0">
              <a:ea typeface="ＭＳ Ｐゴシック" pitchFamily="34" charset="-128"/>
            </a:endParaRPr>
          </a:p>
          <a:p>
            <a:pPr rtl="0" eaLnBrk="1" hangingPunct="1">
              <a:lnSpc>
                <a:spcPct val="80000"/>
              </a:lnSpc>
              <a:defRPr/>
            </a:pPr>
            <a:r>
              <a:rPr sz="2000" dirty="0" err="1">
                <a:ea typeface="ＭＳ Ｐゴシック" pitchFamily="34" charset="-128"/>
              </a:rPr>
              <a:t>强迫、恐吓、威胁或干预任何人行使公平住房权或任何帮助他人行使这些权利的人</a:t>
            </a:r>
            <a:r>
              <a:rPr lang="en-US" altLang="en-US" sz="2000" dirty="0" smtClean="0">
                <a:ea typeface="ＭＳ Ｐゴシック" pitchFamily="34" charset="-128"/>
              </a:rPr>
              <a:t/>
            </a:r>
            <a:br>
              <a:rPr lang="en-US" altLang="en-US" sz="2000" dirty="0" smtClean="0">
                <a:ea typeface="ＭＳ Ｐゴシック" pitchFamily="34" charset="-128"/>
              </a:rPr>
            </a:br>
            <a:endParaRPr lang="en-US" altLang="en-US" sz="2000" dirty="0" smtClean="0">
              <a:ea typeface="ＭＳ Ｐゴシック" pitchFamily="34" charset="-128"/>
            </a:endParaRPr>
          </a:p>
          <a:p>
            <a:pPr eaLnBrk="1" hangingPunct="1">
              <a:lnSpc>
                <a:spcPct val="80000"/>
              </a:lnSpc>
              <a:buFont typeface="Wingdings" pitchFamily="2" charset="2"/>
              <a:buNone/>
              <a:defRPr/>
            </a:pPr>
            <a:r>
              <a:rPr lang="en-US" altLang="en-US" sz="2100" dirty="0" smtClean="0">
                <a:ea typeface="ＭＳ Ｐゴシック" pitchFamily="34" charset="-128"/>
              </a:rPr>
              <a:t/>
            </a:r>
            <a:br>
              <a:rPr lang="en-US" altLang="en-US" sz="2100" dirty="0" smtClean="0">
                <a:ea typeface="ＭＳ Ｐゴシック" pitchFamily="34" charset="-128"/>
              </a:rPr>
            </a:br>
            <a:r>
              <a:rPr lang="en-US" altLang="en-US" sz="2100" dirty="0" smtClean="0">
                <a:ea typeface="ＭＳ Ｐゴシック" pitchFamily="34" charset="-128"/>
              </a:rPr>
              <a:t/>
            </a:r>
            <a:br>
              <a:rPr lang="en-US" altLang="en-US" sz="2100" dirty="0" smtClean="0">
                <a:ea typeface="ＭＳ Ｐゴシック" pitchFamily="34" charset="-128"/>
              </a:rPr>
            </a:br>
            <a:endParaRPr lang="en-US" altLang="en-US" sz="2100" dirty="0" smtClean="0">
              <a:ea typeface="ＭＳ Ｐゴシック" pitchFamily="34" charset="-128"/>
            </a:endParaRPr>
          </a:p>
        </p:txBody>
      </p:sp>
    </p:spTree>
    <p:extLst>
      <p:ext uri="{BB962C8B-B14F-4D97-AF65-F5344CB8AC3E}">
        <p14:creationId xmlns:p14="http://schemas.microsoft.com/office/powerpoint/2010/main" val="2796507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rtl="0" eaLnBrk="1" hangingPunct="1">
              <a:defRPr/>
            </a:pPr>
            <a:r>
              <a:rPr b="1" u="sng"/>
              <a:t>禁止行为（续）</a:t>
            </a:r>
            <a:r>
              <a:rPr lang="en-US" b="1" u="sng" dirty="0"/>
              <a:t/>
            </a:r>
            <a:br>
              <a:rPr lang="en-US" b="1" u="sng" dirty="0"/>
            </a:br>
            <a:r>
              <a:rPr sz="2400"/>
              <a:t>在住房租售中，基于受保护类别</a:t>
            </a:r>
          </a:p>
        </p:txBody>
      </p:sp>
      <p:sp>
        <p:nvSpPr>
          <p:cNvPr id="8195" name="Rectangle 3"/>
          <p:cNvSpPr>
            <a:spLocks noGrp="1" noChangeArrowheads="1"/>
          </p:cNvSpPr>
          <p:nvPr>
            <p:ph type="body" idx="1"/>
          </p:nvPr>
        </p:nvSpPr>
        <p:spPr>
          <a:xfrm>
            <a:off x="457200" y="1524000"/>
            <a:ext cx="8229600" cy="4530725"/>
          </a:xfrm>
        </p:spPr>
        <p:txBody>
          <a:bodyPr/>
          <a:lstStyle/>
          <a:p>
            <a:pPr rtl="0" eaLnBrk="1" hangingPunct="1">
              <a:lnSpc>
                <a:spcPct val="80000"/>
              </a:lnSpc>
              <a:defRPr/>
            </a:pPr>
            <a:r>
              <a:rPr sz="2000">
                <a:ea typeface="+mn-ea"/>
              </a:rPr>
              <a:t>为了获利，通过暗示（例）某一种族的人已搬入或将搬入街区，劝说或尝试劝说业主出售房屋（街区房地产欺诈）</a:t>
            </a:r>
          </a:p>
          <a:p>
            <a:pPr marL="0" indent="0" eaLnBrk="1" hangingPunct="1">
              <a:lnSpc>
                <a:spcPct val="80000"/>
              </a:lnSpc>
              <a:buFont typeface="Wingdings" pitchFamily="2" charset="2"/>
              <a:buNone/>
              <a:defRPr/>
            </a:pPr>
            <a:endParaRPr lang="en-US" sz="2000" dirty="0" smtClean="0">
              <a:ea typeface="+mn-ea"/>
            </a:endParaRPr>
          </a:p>
          <a:p>
            <a:pPr rtl="0" eaLnBrk="1" hangingPunct="1">
              <a:lnSpc>
                <a:spcPct val="90000"/>
              </a:lnSpc>
              <a:buFont typeface="Wingdings" charset="0"/>
              <a:buChar char="n"/>
              <a:defRPr/>
            </a:pPr>
            <a:r>
              <a:rPr sz="2000">
                <a:ea typeface="+mn-ea"/>
              </a:rPr>
              <a:t>拒绝加入、入会或参与任何与住房租售相关的组织、设施或服务（例如房源信息共享服务），或为此类加入、入会或参与制定不同的条款与条件</a:t>
            </a:r>
          </a:p>
          <a:p>
            <a:pPr eaLnBrk="1" hangingPunct="1">
              <a:lnSpc>
                <a:spcPct val="90000"/>
              </a:lnSpc>
              <a:buFont typeface="Wingdings" charset="0"/>
              <a:buChar char="n"/>
              <a:defRPr/>
            </a:pPr>
            <a:endParaRPr lang="en-US" sz="2000" dirty="0" smtClean="0">
              <a:ea typeface="+mn-ea"/>
            </a:endParaRPr>
          </a:p>
          <a:p>
            <a:pPr rtl="0" eaLnBrk="1" hangingPunct="1">
              <a:lnSpc>
                <a:spcPct val="90000"/>
              </a:lnSpc>
              <a:buFont typeface="Wingdings" charset="0"/>
              <a:buChar char="n"/>
              <a:defRPr/>
            </a:pPr>
            <a:r>
              <a:rPr sz="2000"/>
              <a:t>画红线拒贷：对于少数民族居民占比例较高的街区，贷方不公平地拒绝该街区住户的抵押贷款申请 </a:t>
            </a:r>
          </a:p>
          <a:p>
            <a:pPr eaLnBrk="1" hangingPunct="1">
              <a:lnSpc>
                <a:spcPct val="90000"/>
              </a:lnSpc>
              <a:buFont typeface="Wingdings" charset="0"/>
              <a:buChar char="n"/>
              <a:defRPr/>
            </a:pPr>
            <a:endParaRPr lang="en-US" sz="2000" dirty="0" smtClean="0"/>
          </a:p>
          <a:p>
            <a:pPr rtl="0" eaLnBrk="1" hangingPunct="1">
              <a:lnSpc>
                <a:spcPct val="90000"/>
              </a:lnSpc>
              <a:buFont typeface="Wingdings" charset="0"/>
              <a:buChar char="n"/>
              <a:defRPr/>
            </a:pPr>
            <a:r>
              <a:rPr sz="2000"/>
              <a:t>操纵：由于购房者的受保护类别，建议购房者购买某一街区的房屋，或未能向购房者展示或告知他们符合他们规格的房屋。 </a:t>
            </a:r>
          </a:p>
          <a:p>
            <a:pPr eaLnBrk="1" hangingPunct="1">
              <a:lnSpc>
                <a:spcPct val="80000"/>
              </a:lnSpc>
              <a:defRPr/>
            </a:pPr>
            <a:endParaRPr lang="en-US" sz="2000" dirty="0" smtClean="0">
              <a:ea typeface="+mn-ea"/>
            </a:endParaRPr>
          </a:p>
        </p:txBody>
      </p:sp>
    </p:spTree>
    <p:extLst>
      <p:ext uri="{BB962C8B-B14F-4D97-AF65-F5344CB8AC3E}">
        <p14:creationId xmlns:p14="http://schemas.microsoft.com/office/powerpoint/2010/main" val="651557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defRPr/>
            </a:pPr>
            <a:r>
              <a:rPr b="1" u="sng"/>
              <a:t>马萨诸塞州铅法律</a:t>
            </a:r>
          </a:p>
        </p:txBody>
      </p:sp>
      <p:sp>
        <p:nvSpPr>
          <p:cNvPr id="3" name="Content Placeholder 2"/>
          <p:cNvSpPr>
            <a:spLocks noGrp="1"/>
          </p:cNvSpPr>
          <p:nvPr>
            <p:ph idx="1"/>
          </p:nvPr>
        </p:nvSpPr>
        <p:spPr/>
        <p:txBody>
          <a:bodyPr>
            <a:normAutofit/>
          </a:bodyPr>
          <a:lstStyle/>
          <a:p>
            <a:pPr rtl="0">
              <a:defRPr/>
            </a:pPr>
            <a:r>
              <a:rPr/>
              <a:t>如果6岁以下的儿童居住或将居住某住房内，则必须保证住房的铅安全</a:t>
            </a:r>
          </a:p>
          <a:p>
            <a:pPr rtl="0">
              <a:defRPr/>
            </a:pPr>
            <a:r>
              <a:rPr/>
              <a:t>不能以存在铅涂料为理由，拒绝向有6岁以下儿童的家庭出租房屋或将此类家庭逐出</a:t>
            </a:r>
          </a:p>
          <a:p>
            <a:pPr rtl="0">
              <a:defRPr/>
            </a:pPr>
            <a:r>
              <a:rPr/>
              <a:t>可向您提供确保住房铅安全的资源——联系您当地的市政厅或马萨诸塞州儿童铅中毒预防计划</a:t>
            </a:r>
          </a:p>
        </p:txBody>
      </p:sp>
    </p:spTree>
    <p:extLst>
      <p:ext uri="{BB962C8B-B14F-4D97-AF65-F5344CB8AC3E}">
        <p14:creationId xmlns:p14="http://schemas.microsoft.com/office/powerpoint/2010/main" val="131994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对</a:t>
            </a:r>
          </a:p>
        </p:txBody>
      </p:sp>
      <p:sp>
        <p:nvSpPr>
          <p:cNvPr id="3" name="Content Placeholder 2"/>
          <p:cNvSpPr>
            <a:spLocks noGrp="1"/>
          </p:cNvSpPr>
          <p:nvPr>
            <p:ph idx="1"/>
          </p:nvPr>
        </p:nvSpPr>
        <p:spPr/>
        <p:txBody>
          <a:bodyPr>
            <a:normAutofit/>
          </a:bodyPr>
          <a:lstStyle/>
          <a:p>
            <a:pPr rtl="0"/>
            <a:r>
              <a:rPr/>
              <a:t>住房供应者（即房东、房产管理公司、房产中介）</a:t>
            </a:r>
            <a:r>
              <a:rPr sz="4400" b="1"/>
              <a:t>不能</a:t>
            </a:r>
            <a:r>
              <a:rPr/>
              <a:t>以受保护类别的身份为理由歧视任何人。 </a:t>
            </a:r>
          </a:p>
          <a:p>
            <a:pPr marL="0" indent="0">
              <a:buNone/>
            </a:pPr>
            <a:endParaRPr lang="en-US" dirty="0"/>
          </a:p>
          <a:p>
            <a:pPr rtl="0"/>
            <a:r>
              <a:rPr/>
              <a:t>受保护类别由法律定义。</a:t>
            </a:r>
          </a:p>
          <a:p>
            <a:pPr marL="0" indent="0">
              <a:buNone/>
            </a:pPr>
            <a:endParaRPr lang="en-US" dirty="0"/>
          </a:p>
          <a:p>
            <a:pPr rtl="0"/>
            <a:r>
              <a:rPr/>
              <a:t>学生</a:t>
            </a:r>
            <a:r>
              <a:rPr i="1"/>
              <a:t>不属于</a:t>
            </a:r>
            <a:r>
              <a:rPr/>
              <a:t>受保护类别。</a:t>
            </a:r>
          </a:p>
        </p:txBody>
      </p:sp>
    </p:spTree>
    <p:extLst>
      <p:ext uri="{BB962C8B-B14F-4D97-AF65-F5344CB8AC3E}">
        <p14:creationId xmlns:p14="http://schemas.microsoft.com/office/powerpoint/2010/main" val="194826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a:t>租屋券</a:t>
            </a:r>
          </a:p>
        </p:txBody>
      </p:sp>
      <p:sp>
        <p:nvSpPr>
          <p:cNvPr id="3" name="Content Placeholder 2"/>
          <p:cNvSpPr>
            <a:spLocks noGrp="1"/>
          </p:cNvSpPr>
          <p:nvPr>
            <p:ph idx="1"/>
          </p:nvPr>
        </p:nvSpPr>
        <p:spPr/>
        <p:txBody>
          <a:bodyPr/>
          <a:lstStyle/>
          <a:p>
            <a:pPr rtl="0"/>
            <a:r>
              <a:rPr dirty="0" err="1"/>
              <a:t>以租客是第八节租屋券接受者，或联邦、州或当地任何政府援助的接受者为理由拒绝向他</a:t>
            </a:r>
            <a:r>
              <a:rPr dirty="0"/>
              <a:t>/</a:t>
            </a:r>
            <a:r>
              <a:rPr dirty="0" err="1"/>
              <a:t>她出租房屋是非法的</a:t>
            </a:r>
            <a:r>
              <a:rPr dirty="0"/>
              <a:t>。</a:t>
            </a:r>
          </a:p>
          <a:p>
            <a:pPr rtl="0"/>
            <a:r>
              <a:rPr dirty="0" err="1"/>
              <a:t>业主拒绝接受某些住房机构的租屋券是非法的</a:t>
            </a:r>
            <a:r>
              <a:rPr dirty="0"/>
              <a:t>。</a:t>
            </a:r>
          </a:p>
          <a:p>
            <a:pPr rtl="0"/>
            <a:r>
              <a:rPr dirty="0" err="1"/>
              <a:t>不接受第八节租屋（或其他任何援助凭证）的宣传是非法的</a:t>
            </a:r>
            <a:r>
              <a:rPr dirty="0"/>
              <a:t>。</a:t>
            </a:r>
          </a:p>
        </p:txBody>
      </p:sp>
    </p:spTree>
    <p:extLst>
      <p:ext uri="{BB962C8B-B14F-4D97-AF65-F5344CB8AC3E}">
        <p14:creationId xmlns:p14="http://schemas.microsoft.com/office/powerpoint/2010/main" val="2943198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rtl="0">
              <a:buNone/>
            </a:pPr>
            <a:r>
              <a:rPr sz="6600" dirty="0" err="1">
                <a:latin typeface="Baveuse" pitchFamily="2" charset="0"/>
              </a:rPr>
              <a:t>需要提问吗</a:t>
            </a:r>
            <a:r>
              <a:rPr sz="6600" dirty="0">
                <a:latin typeface="Baveuse" pitchFamily="2" charset="0"/>
              </a:rPr>
              <a:t>？</a:t>
            </a:r>
          </a:p>
          <a:p>
            <a:pPr marL="0" indent="0">
              <a:buNone/>
            </a:pPr>
            <a:endParaRPr lang="en-US" dirty="0"/>
          </a:p>
        </p:txBody>
      </p:sp>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214313"/>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8367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487362"/>
          </a:xfrm>
        </p:spPr>
        <p:txBody>
          <a:bodyPr>
            <a:normAutofit/>
          </a:bodyPr>
          <a:lstStyle/>
          <a:p>
            <a:pPr algn="ctr" rtl="0" eaLnBrk="1" hangingPunct="1">
              <a:defRPr/>
            </a:pPr>
            <a:r>
              <a:rPr sz="1800" b="1" u="sng" dirty="0" err="1"/>
              <a:t>如果您认为自己遭受过歧视</a:t>
            </a:r>
            <a:endParaRPr sz="1800" b="1" u="sng" dirty="0"/>
          </a:p>
        </p:txBody>
      </p:sp>
      <p:sp>
        <p:nvSpPr>
          <p:cNvPr id="17411" name="Rectangle 3"/>
          <p:cNvSpPr>
            <a:spLocks noGrp="1" noChangeArrowheads="1"/>
          </p:cNvSpPr>
          <p:nvPr>
            <p:ph type="body" sz="half" idx="1"/>
          </p:nvPr>
        </p:nvSpPr>
        <p:spPr>
          <a:xfrm>
            <a:off x="533400" y="914400"/>
            <a:ext cx="4038600" cy="5029200"/>
          </a:xfrm>
        </p:spPr>
        <p:txBody>
          <a:bodyPr>
            <a:normAutofit lnSpcReduction="10000"/>
          </a:bodyPr>
          <a:lstStyle/>
          <a:p>
            <a:pPr rtl="0" eaLnBrk="1" hangingPunct="1">
              <a:lnSpc>
                <a:spcPct val="80000"/>
              </a:lnSpc>
              <a:buFont typeface="Wingdings" charset="0"/>
              <a:buNone/>
              <a:defRPr/>
            </a:pPr>
            <a:r>
              <a:rPr sz="1400" b="1" dirty="0" err="1" smtClean="0"/>
              <a:t>波士顿公平住宅委员会</a:t>
            </a:r>
            <a:endParaRPr lang="en-CA" sz="1400" b="1" dirty="0" smtClean="0"/>
          </a:p>
          <a:p>
            <a:pPr>
              <a:lnSpc>
                <a:spcPct val="80000"/>
              </a:lnSpc>
              <a:buNone/>
              <a:defRPr/>
            </a:pPr>
            <a:r>
              <a:rPr lang="en-US" sz="1400" b="1" dirty="0" smtClean="0"/>
              <a:t>Boston Fair Housing Commission</a:t>
            </a:r>
            <a:endParaRPr sz="1400" b="1" dirty="0"/>
          </a:p>
          <a:p>
            <a:pPr rtl="0" eaLnBrk="1" hangingPunct="1">
              <a:lnSpc>
                <a:spcPct val="80000"/>
              </a:lnSpc>
              <a:buFont typeface="Wingdings" charset="0"/>
              <a:buNone/>
              <a:defRPr/>
            </a:pPr>
            <a:r>
              <a:rPr sz="1400" dirty="0"/>
              <a:t>1 City Hall Plaza, Room 966</a:t>
            </a:r>
          </a:p>
          <a:p>
            <a:pPr rtl="0" eaLnBrk="1" hangingPunct="1">
              <a:lnSpc>
                <a:spcPct val="80000"/>
              </a:lnSpc>
              <a:buFont typeface="Wingdings" charset="0"/>
              <a:buNone/>
              <a:defRPr/>
            </a:pPr>
            <a:r>
              <a:rPr sz="1400" dirty="0"/>
              <a:t>Boston, MA 0220</a:t>
            </a:r>
          </a:p>
          <a:p>
            <a:pPr rtl="0" eaLnBrk="1" hangingPunct="1">
              <a:lnSpc>
                <a:spcPct val="80000"/>
              </a:lnSpc>
              <a:buFont typeface="Wingdings" charset="0"/>
              <a:buNone/>
              <a:defRPr/>
            </a:pPr>
            <a:r>
              <a:rPr sz="1400" dirty="0"/>
              <a:t>联系电话：617.635.4408</a:t>
            </a:r>
          </a:p>
          <a:p>
            <a:pPr rtl="0" eaLnBrk="1" hangingPunct="1">
              <a:lnSpc>
                <a:spcPct val="80000"/>
              </a:lnSpc>
              <a:buFont typeface="Wingdings" charset="0"/>
              <a:buNone/>
              <a:defRPr/>
            </a:pPr>
            <a:r>
              <a:rPr sz="1400" dirty="0" err="1"/>
              <a:t>电传打字机用户，</a:t>
            </a:r>
            <a:r>
              <a:rPr sz="1400" dirty="0" err="1" smtClean="0"/>
              <a:t>请拨打马萨诸塞州</a:t>
            </a:r>
            <a:endParaRPr lang="en-CA" sz="1400" dirty="0" smtClean="0"/>
          </a:p>
          <a:p>
            <a:pPr rtl="0" eaLnBrk="1" hangingPunct="1">
              <a:lnSpc>
                <a:spcPct val="80000"/>
              </a:lnSpc>
              <a:buFont typeface="Wingdings" charset="0"/>
              <a:buNone/>
              <a:defRPr/>
            </a:pPr>
            <a:r>
              <a:rPr sz="1400" dirty="0" err="1" smtClean="0"/>
              <a:t>传递服务部门电话</a:t>
            </a:r>
            <a:r>
              <a:rPr lang="en-CA" sz="1400" dirty="0" smtClean="0"/>
              <a:t>   </a:t>
            </a:r>
            <a:r>
              <a:rPr sz="1400" dirty="0" smtClean="0"/>
              <a:t>1-800-439-2370</a:t>
            </a:r>
            <a:endParaRPr sz="1400" dirty="0"/>
          </a:p>
          <a:p>
            <a:pPr rtl="0" eaLnBrk="1" hangingPunct="1">
              <a:lnSpc>
                <a:spcPct val="80000"/>
              </a:lnSpc>
              <a:buFont typeface="Wingdings" charset="0"/>
              <a:buNone/>
              <a:defRPr/>
            </a:pPr>
            <a:r>
              <a:rPr sz="1400" dirty="0">
                <a:hlinkClick r:id="rId3"/>
              </a:rPr>
              <a:t>www.cityofboston.gov/civilrights</a:t>
            </a:r>
            <a:r>
              <a:rPr lang="en-US" sz="1400" dirty="0"/>
              <a:t/>
            </a:r>
            <a:br>
              <a:rPr lang="en-US" sz="1400" dirty="0"/>
            </a:br>
            <a:endParaRPr lang="en-US" sz="1400" dirty="0"/>
          </a:p>
          <a:p>
            <a:pPr rtl="0" eaLnBrk="1" hangingPunct="1">
              <a:lnSpc>
                <a:spcPct val="80000"/>
              </a:lnSpc>
              <a:buFont typeface="Wingdings" charset="0"/>
              <a:buNone/>
              <a:defRPr/>
            </a:pPr>
            <a:r>
              <a:rPr sz="1400" b="1" dirty="0" err="1" smtClean="0"/>
              <a:t>剑桥人权委员会</a:t>
            </a:r>
            <a:endParaRPr lang="en-CA" sz="1400" b="1" dirty="0" smtClean="0"/>
          </a:p>
          <a:p>
            <a:pPr>
              <a:lnSpc>
                <a:spcPct val="80000"/>
              </a:lnSpc>
              <a:buNone/>
              <a:defRPr/>
            </a:pPr>
            <a:r>
              <a:rPr lang="en-US" sz="1400" b="1" dirty="0" smtClean="0"/>
              <a:t>Cambridge Human Rights Commission</a:t>
            </a:r>
            <a:endParaRPr sz="1400" b="1" dirty="0"/>
          </a:p>
          <a:p>
            <a:pPr rtl="0" eaLnBrk="1" hangingPunct="1">
              <a:lnSpc>
                <a:spcPct val="80000"/>
              </a:lnSpc>
              <a:buFont typeface="Wingdings" charset="0"/>
              <a:buNone/>
              <a:defRPr/>
            </a:pPr>
            <a:r>
              <a:rPr sz="1400" dirty="0"/>
              <a:t>51 Inman Street, 2nd Floor</a:t>
            </a:r>
          </a:p>
          <a:p>
            <a:pPr rtl="0" eaLnBrk="1" hangingPunct="1">
              <a:lnSpc>
                <a:spcPct val="80000"/>
              </a:lnSpc>
              <a:buFont typeface="Wingdings" charset="0"/>
              <a:buNone/>
              <a:defRPr/>
            </a:pPr>
            <a:r>
              <a:rPr sz="1400" dirty="0"/>
              <a:t>Cambridge, MA 02139</a:t>
            </a:r>
          </a:p>
          <a:p>
            <a:pPr rtl="0" eaLnBrk="1" hangingPunct="1">
              <a:lnSpc>
                <a:spcPct val="80000"/>
              </a:lnSpc>
              <a:buFont typeface="Wingdings" charset="0"/>
              <a:buNone/>
              <a:defRPr/>
            </a:pPr>
            <a:r>
              <a:rPr sz="1400" dirty="0"/>
              <a:t>联系电话：617-349-4396</a:t>
            </a:r>
          </a:p>
          <a:p>
            <a:pPr rtl="0" eaLnBrk="1" hangingPunct="1">
              <a:lnSpc>
                <a:spcPct val="80000"/>
              </a:lnSpc>
              <a:buFont typeface="Wingdings" charset="0"/>
              <a:buNone/>
              <a:defRPr/>
            </a:pPr>
            <a:r>
              <a:rPr sz="1400" dirty="0"/>
              <a:t>电传打字机：617-492-0235</a:t>
            </a:r>
          </a:p>
          <a:p>
            <a:pPr rtl="0" eaLnBrk="1" hangingPunct="1">
              <a:lnSpc>
                <a:spcPct val="80000"/>
              </a:lnSpc>
              <a:buFont typeface="Wingdings" charset="0"/>
              <a:buNone/>
              <a:defRPr/>
            </a:pPr>
            <a:r>
              <a:rPr sz="1400" dirty="0">
                <a:hlinkClick r:id="rId4"/>
              </a:rPr>
              <a:t>www.cambridgema.gov/HRC</a:t>
            </a:r>
          </a:p>
          <a:p>
            <a:pPr eaLnBrk="1" hangingPunct="1">
              <a:lnSpc>
                <a:spcPct val="80000"/>
              </a:lnSpc>
              <a:buFont typeface="Wingdings" charset="0"/>
              <a:buNone/>
              <a:defRPr/>
            </a:pPr>
            <a:endParaRPr lang="en-US" sz="1400" dirty="0" smtClean="0"/>
          </a:p>
          <a:p>
            <a:pPr rtl="0" eaLnBrk="1" hangingPunct="1">
              <a:lnSpc>
                <a:spcPct val="80000"/>
              </a:lnSpc>
              <a:buFont typeface="Wingdings" charset="0"/>
              <a:buNone/>
              <a:defRPr/>
            </a:pPr>
            <a:r>
              <a:rPr sz="1400" b="1" dirty="0" err="1"/>
              <a:t>萨福克大学法学院（临床</a:t>
            </a:r>
            <a:r>
              <a:rPr sz="1400" b="1" dirty="0" smtClean="0"/>
              <a:t>）</a:t>
            </a:r>
            <a:endParaRPr lang="en-CA" sz="1400" b="1" dirty="0" smtClean="0"/>
          </a:p>
          <a:p>
            <a:pPr>
              <a:lnSpc>
                <a:spcPct val="80000"/>
              </a:lnSpc>
              <a:buNone/>
              <a:defRPr/>
            </a:pPr>
            <a:r>
              <a:rPr lang="en-CA" sz="1400" b="1" dirty="0" smtClean="0"/>
              <a:t>Suffolk University Law School (clinic)</a:t>
            </a:r>
            <a:endParaRPr sz="1400" b="1" dirty="0"/>
          </a:p>
          <a:p>
            <a:pPr rtl="0" eaLnBrk="1" hangingPunct="1">
              <a:lnSpc>
                <a:spcPct val="80000"/>
              </a:lnSpc>
              <a:buFont typeface="Wingdings" charset="0"/>
              <a:buNone/>
              <a:defRPr/>
            </a:pPr>
            <a:r>
              <a:rPr sz="1400" dirty="0"/>
              <a:t>120 Tremont Street</a:t>
            </a:r>
          </a:p>
          <a:p>
            <a:pPr rtl="0" eaLnBrk="1" hangingPunct="1">
              <a:lnSpc>
                <a:spcPct val="80000"/>
              </a:lnSpc>
              <a:buFont typeface="Wingdings" charset="0"/>
              <a:buNone/>
              <a:defRPr/>
            </a:pPr>
            <a:r>
              <a:rPr sz="1400" dirty="0"/>
              <a:t>Boston, MA 02108</a:t>
            </a:r>
          </a:p>
          <a:p>
            <a:pPr rtl="0" eaLnBrk="1" hangingPunct="1">
              <a:lnSpc>
                <a:spcPct val="80000"/>
              </a:lnSpc>
              <a:buFont typeface="Wingdings" charset="0"/>
              <a:buNone/>
              <a:defRPr/>
            </a:pPr>
            <a:r>
              <a:rPr sz="1400" dirty="0"/>
              <a:t>联系电话：617-573-8778</a:t>
            </a:r>
          </a:p>
          <a:p>
            <a:pPr rtl="0" eaLnBrk="1" hangingPunct="1">
              <a:lnSpc>
                <a:spcPct val="80000"/>
              </a:lnSpc>
              <a:buFont typeface="Wingdings" charset="0"/>
              <a:buNone/>
              <a:defRPr/>
            </a:pPr>
            <a:r>
              <a:rPr sz="1400" dirty="0"/>
              <a:t>电传打字机：617-994-6813</a:t>
            </a:r>
          </a:p>
          <a:p>
            <a:pPr rtl="0" eaLnBrk="1" hangingPunct="1">
              <a:lnSpc>
                <a:spcPct val="80000"/>
              </a:lnSpc>
              <a:buFont typeface="Wingdings" charset="0"/>
              <a:buNone/>
              <a:defRPr/>
            </a:pPr>
            <a:r>
              <a:rPr sz="1400" dirty="0">
                <a:hlinkClick r:id="rId5"/>
              </a:rPr>
              <a:t>http://www.suffolk.edu/law/academics/26012.php</a:t>
            </a:r>
            <a:r>
              <a:rPr sz="1400" dirty="0"/>
              <a:t> </a:t>
            </a:r>
          </a:p>
          <a:p>
            <a:pPr eaLnBrk="1" hangingPunct="1">
              <a:lnSpc>
                <a:spcPct val="80000"/>
              </a:lnSpc>
              <a:buFont typeface="Wingdings" charset="0"/>
              <a:buNone/>
              <a:defRPr/>
            </a:pPr>
            <a:endParaRPr lang="en-US" sz="1600" dirty="0"/>
          </a:p>
        </p:txBody>
      </p:sp>
      <p:sp>
        <p:nvSpPr>
          <p:cNvPr id="17412" name="Rectangle 4"/>
          <p:cNvSpPr>
            <a:spLocks noGrp="1" noChangeArrowheads="1"/>
          </p:cNvSpPr>
          <p:nvPr>
            <p:ph type="body" sz="half" idx="2"/>
          </p:nvPr>
        </p:nvSpPr>
        <p:spPr>
          <a:xfrm>
            <a:off x="4648200" y="838200"/>
            <a:ext cx="4038600" cy="5410200"/>
          </a:xfrm>
        </p:spPr>
        <p:txBody>
          <a:bodyPr>
            <a:normAutofit/>
          </a:bodyPr>
          <a:lstStyle/>
          <a:p>
            <a:pPr rtl="0" eaLnBrk="1" hangingPunct="1">
              <a:lnSpc>
                <a:spcPct val="80000"/>
              </a:lnSpc>
              <a:buFont typeface="Wingdings" charset="0"/>
              <a:buNone/>
              <a:defRPr/>
            </a:pPr>
            <a:r>
              <a:rPr sz="1400" b="1" dirty="0" err="1" smtClean="0"/>
              <a:t>大波士顿公平住房中心</a:t>
            </a:r>
            <a:endParaRPr lang="en-CA" sz="1400" b="1" dirty="0" smtClean="0"/>
          </a:p>
          <a:p>
            <a:pPr>
              <a:lnSpc>
                <a:spcPct val="80000"/>
              </a:lnSpc>
              <a:buNone/>
              <a:defRPr/>
            </a:pPr>
            <a:r>
              <a:rPr lang="en-CA" sz="1400" b="1" dirty="0" smtClean="0"/>
              <a:t>Fair Housing Center of Greater Boston</a:t>
            </a:r>
            <a:endParaRPr sz="1400" b="1" dirty="0"/>
          </a:p>
          <a:p>
            <a:pPr rtl="0" eaLnBrk="1" hangingPunct="1">
              <a:lnSpc>
                <a:spcPct val="80000"/>
              </a:lnSpc>
              <a:buFont typeface="Wingdings" charset="0"/>
              <a:buNone/>
              <a:defRPr/>
            </a:pPr>
            <a:r>
              <a:rPr sz="1400" dirty="0"/>
              <a:t>59 Temple Place #1105</a:t>
            </a:r>
          </a:p>
          <a:p>
            <a:pPr rtl="0" eaLnBrk="1" hangingPunct="1">
              <a:lnSpc>
                <a:spcPct val="80000"/>
              </a:lnSpc>
              <a:buFont typeface="Wingdings" charset="0"/>
              <a:buNone/>
              <a:defRPr/>
            </a:pPr>
            <a:r>
              <a:rPr sz="1400" dirty="0"/>
              <a:t>Boston, MA 02111</a:t>
            </a:r>
          </a:p>
          <a:p>
            <a:pPr rtl="0" eaLnBrk="1" hangingPunct="1">
              <a:lnSpc>
                <a:spcPct val="80000"/>
              </a:lnSpc>
              <a:buFont typeface="Wingdings" charset="0"/>
              <a:buNone/>
              <a:defRPr/>
            </a:pPr>
            <a:r>
              <a:rPr sz="1400" dirty="0"/>
              <a:t>联系电话：617-399-0491</a:t>
            </a:r>
          </a:p>
          <a:p>
            <a:pPr rtl="0" eaLnBrk="1" hangingPunct="1">
              <a:lnSpc>
                <a:spcPct val="80000"/>
              </a:lnSpc>
              <a:buFont typeface="Wingdings" charset="0"/>
              <a:buNone/>
              <a:defRPr/>
            </a:pPr>
            <a:r>
              <a:rPr sz="1400" dirty="0" err="1"/>
              <a:t>电传打字机用户，</a:t>
            </a:r>
            <a:r>
              <a:rPr sz="1400" dirty="0" err="1" smtClean="0"/>
              <a:t>请拨打马萨诸塞州</a:t>
            </a:r>
            <a:endParaRPr lang="en-CA" sz="1400" dirty="0" smtClean="0"/>
          </a:p>
          <a:p>
            <a:pPr rtl="0" eaLnBrk="1" hangingPunct="1">
              <a:lnSpc>
                <a:spcPct val="80000"/>
              </a:lnSpc>
              <a:buFont typeface="Wingdings" charset="0"/>
              <a:buNone/>
              <a:defRPr/>
            </a:pPr>
            <a:r>
              <a:rPr sz="1400" dirty="0" err="1" smtClean="0"/>
              <a:t>传递服务部门电话</a:t>
            </a:r>
            <a:r>
              <a:rPr lang="en-CA" sz="1400" dirty="0" smtClean="0"/>
              <a:t>   </a:t>
            </a:r>
            <a:r>
              <a:rPr sz="1400" dirty="0" smtClean="0"/>
              <a:t>1-800-439-2370</a:t>
            </a:r>
            <a:endParaRPr sz="1400" dirty="0"/>
          </a:p>
          <a:p>
            <a:pPr rtl="0" eaLnBrk="1" hangingPunct="1">
              <a:lnSpc>
                <a:spcPct val="80000"/>
              </a:lnSpc>
              <a:buFont typeface="Wingdings" charset="0"/>
              <a:buNone/>
              <a:defRPr/>
            </a:pPr>
            <a:r>
              <a:rPr sz="1400" dirty="0">
                <a:hlinkClick r:id="rId6"/>
              </a:rPr>
              <a:t>www.bostonfairhousing.org</a:t>
            </a:r>
            <a:r>
              <a:rPr sz="1400" dirty="0"/>
              <a:t> </a:t>
            </a:r>
            <a:r>
              <a:rPr lang="en-US" sz="1400" dirty="0"/>
              <a:t/>
            </a:r>
            <a:br>
              <a:rPr lang="en-US" sz="1400" dirty="0"/>
            </a:br>
            <a:endParaRPr lang="en-US" sz="1400" dirty="0"/>
          </a:p>
          <a:p>
            <a:pPr rtl="0" eaLnBrk="1" hangingPunct="1">
              <a:lnSpc>
                <a:spcPct val="80000"/>
              </a:lnSpc>
              <a:buFont typeface="Wingdings" charset="0"/>
              <a:buNone/>
              <a:defRPr/>
            </a:pPr>
            <a:r>
              <a:rPr sz="1400" b="1" dirty="0" err="1" smtClean="0"/>
              <a:t>住房及城市发展部公平住房与平等机会办公室</a:t>
            </a:r>
            <a:endParaRPr lang="en-CA" sz="1400" b="1" smtClean="0"/>
          </a:p>
          <a:p>
            <a:pPr rtl="0" eaLnBrk="1" hangingPunct="1">
              <a:lnSpc>
                <a:spcPct val="80000"/>
              </a:lnSpc>
              <a:buFont typeface="Wingdings" charset="0"/>
              <a:buNone/>
              <a:defRPr/>
            </a:pPr>
            <a:r>
              <a:rPr sz="1400" b="1" smtClean="0"/>
              <a:t>（</a:t>
            </a:r>
            <a:r>
              <a:rPr sz="1400" b="1" dirty="0" err="1"/>
              <a:t>地区I</a:t>
            </a:r>
            <a:r>
              <a:rPr sz="1400" b="1" dirty="0" smtClean="0"/>
              <a:t>）</a:t>
            </a:r>
            <a:endParaRPr lang="en-CA" sz="1400" b="1" dirty="0" smtClean="0"/>
          </a:p>
          <a:p>
            <a:pPr>
              <a:lnSpc>
                <a:spcPct val="80000"/>
              </a:lnSpc>
              <a:buNone/>
              <a:defRPr/>
            </a:pPr>
            <a:r>
              <a:rPr lang="en-US" sz="1400" b="1" dirty="0" smtClean="0"/>
              <a:t>HUD FHEO Region I</a:t>
            </a:r>
            <a:endParaRPr sz="1400" b="1" dirty="0"/>
          </a:p>
          <a:p>
            <a:pPr rtl="0" eaLnBrk="1" hangingPunct="1">
              <a:lnSpc>
                <a:spcPct val="80000"/>
              </a:lnSpc>
              <a:buFont typeface="Wingdings" charset="0"/>
              <a:buNone/>
              <a:defRPr/>
            </a:pPr>
            <a:r>
              <a:rPr sz="1400" dirty="0"/>
              <a:t>Thomas P. O'Neill, Jr. Federal Building</a:t>
            </a:r>
          </a:p>
          <a:p>
            <a:pPr rtl="0" eaLnBrk="1" hangingPunct="1">
              <a:lnSpc>
                <a:spcPct val="80000"/>
              </a:lnSpc>
              <a:buFont typeface="Wingdings" charset="0"/>
              <a:buNone/>
              <a:defRPr/>
            </a:pPr>
            <a:r>
              <a:rPr sz="1400" dirty="0"/>
              <a:t>10 Causeway Street, </a:t>
            </a:r>
          </a:p>
          <a:p>
            <a:pPr rtl="0" eaLnBrk="1" hangingPunct="1">
              <a:lnSpc>
                <a:spcPct val="80000"/>
              </a:lnSpc>
              <a:buFont typeface="Wingdings" charset="0"/>
              <a:buNone/>
              <a:defRPr/>
            </a:pPr>
            <a:r>
              <a:rPr sz="1400" dirty="0"/>
              <a:t>Boston, Massachusetts 02222-1092</a:t>
            </a:r>
          </a:p>
          <a:p>
            <a:pPr rtl="0" eaLnBrk="1" hangingPunct="1">
              <a:lnSpc>
                <a:spcPct val="80000"/>
              </a:lnSpc>
              <a:buFont typeface="Wingdings" charset="0"/>
              <a:buNone/>
              <a:defRPr/>
            </a:pPr>
            <a:r>
              <a:rPr sz="1400" dirty="0"/>
              <a:t>联系电话：617-994-8300</a:t>
            </a:r>
          </a:p>
          <a:p>
            <a:pPr rtl="0" eaLnBrk="1" hangingPunct="1">
              <a:lnSpc>
                <a:spcPct val="80000"/>
              </a:lnSpc>
              <a:buFont typeface="Wingdings" charset="0"/>
              <a:buNone/>
              <a:defRPr/>
            </a:pPr>
            <a:r>
              <a:rPr sz="1400" dirty="0"/>
              <a:t>免费电话：1-800-827-5005</a:t>
            </a:r>
          </a:p>
          <a:p>
            <a:pPr rtl="0" eaLnBrk="1" hangingPunct="1">
              <a:lnSpc>
                <a:spcPct val="80000"/>
              </a:lnSpc>
              <a:buFont typeface="Wingdings" charset="0"/>
              <a:buNone/>
              <a:defRPr/>
            </a:pPr>
            <a:r>
              <a:rPr sz="1400" dirty="0"/>
              <a:t>TTY: 617-565-5453</a:t>
            </a:r>
            <a:r>
              <a:rPr lang="en-US" sz="1400" dirty="0" smtClean="0"/>
              <a:t/>
            </a:r>
            <a:br>
              <a:rPr lang="en-US" sz="1400" dirty="0" smtClean="0"/>
            </a:br>
            <a:endParaRPr lang="en-US" sz="1400" dirty="0" smtClean="0"/>
          </a:p>
          <a:p>
            <a:pPr rtl="0" eaLnBrk="1" hangingPunct="1">
              <a:lnSpc>
                <a:spcPct val="80000"/>
              </a:lnSpc>
              <a:buFont typeface="Wingdings" charset="0"/>
              <a:buNone/>
              <a:defRPr/>
            </a:pPr>
            <a:r>
              <a:rPr sz="1400" b="1" dirty="0" err="1"/>
              <a:t>马萨诸塞州反歧视委员会</a:t>
            </a:r>
            <a:r>
              <a:rPr sz="1400" b="1" dirty="0"/>
              <a:t> </a:t>
            </a:r>
            <a:endParaRPr lang="en-CA" sz="1400" b="1" dirty="0" smtClean="0"/>
          </a:p>
          <a:p>
            <a:pPr>
              <a:lnSpc>
                <a:spcPct val="80000"/>
              </a:lnSpc>
              <a:buNone/>
              <a:defRPr/>
            </a:pPr>
            <a:r>
              <a:rPr lang="en-US" sz="1400" b="1" dirty="0" smtClean="0"/>
              <a:t>MA Commission Against Discrimination</a:t>
            </a:r>
            <a:r>
              <a:rPr sz="1400" b="1" dirty="0" smtClean="0"/>
              <a:t>    </a:t>
            </a:r>
            <a:endParaRPr sz="1400" b="1" dirty="0"/>
          </a:p>
          <a:p>
            <a:pPr rtl="0" eaLnBrk="1" hangingPunct="1">
              <a:lnSpc>
                <a:spcPct val="80000"/>
              </a:lnSpc>
              <a:buFont typeface="Wingdings" charset="0"/>
              <a:buNone/>
              <a:defRPr/>
            </a:pPr>
            <a:r>
              <a:rPr sz="1400" dirty="0"/>
              <a:t>One </a:t>
            </a:r>
            <a:r>
              <a:rPr sz="1400" dirty="0" err="1"/>
              <a:t>Ashburton</a:t>
            </a:r>
            <a:r>
              <a:rPr sz="1400" dirty="0"/>
              <a:t> Place</a:t>
            </a:r>
          </a:p>
          <a:p>
            <a:pPr rtl="0" eaLnBrk="1" hangingPunct="1">
              <a:lnSpc>
                <a:spcPct val="80000"/>
              </a:lnSpc>
              <a:buFont typeface="Wingdings" charset="0"/>
              <a:buNone/>
              <a:defRPr/>
            </a:pPr>
            <a:r>
              <a:rPr sz="1400" dirty="0"/>
              <a:t>Boston, MA 02108</a:t>
            </a:r>
          </a:p>
          <a:p>
            <a:pPr rtl="0" eaLnBrk="1" hangingPunct="1">
              <a:lnSpc>
                <a:spcPct val="80000"/>
              </a:lnSpc>
              <a:buFont typeface="Wingdings" charset="0"/>
              <a:buNone/>
              <a:defRPr/>
            </a:pPr>
            <a:r>
              <a:rPr sz="1400" dirty="0"/>
              <a:t>联系电话：617-994-6000</a:t>
            </a:r>
          </a:p>
          <a:p>
            <a:pPr rtl="0" eaLnBrk="1" hangingPunct="1">
              <a:lnSpc>
                <a:spcPct val="80000"/>
              </a:lnSpc>
              <a:buFont typeface="Wingdings" charset="0"/>
              <a:buNone/>
              <a:defRPr/>
            </a:pPr>
            <a:r>
              <a:rPr sz="1400" dirty="0"/>
              <a:t>电传打字机：617-994-6196</a:t>
            </a:r>
          </a:p>
        </p:txBody>
      </p:sp>
    </p:spTree>
    <p:extLst>
      <p:ext uri="{BB962C8B-B14F-4D97-AF65-F5344CB8AC3E}">
        <p14:creationId xmlns:p14="http://schemas.microsoft.com/office/powerpoint/2010/main" val="2517959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09600"/>
            <a:ext cx="8229600" cy="1143000"/>
          </a:xfrm>
        </p:spPr>
        <p:txBody>
          <a:bodyPr>
            <a:noAutofit/>
          </a:bodyPr>
          <a:lstStyle/>
          <a:p>
            <a:pPr rtl="0"/>
            <a:r>
              <a:rPr sz="3200"/>
              <a:t>信仰天主教的房东可以因天主教禁止男女未婚同居这种生活状态，拒绝向一对希望共同生活、但不结婚的无关男女出租房屋。</a:t>
            </a:r>
          </a:p>
        </p:txBody>
      </p:sp>
      <p:sp>
        <p:nvSpPr>
          <p:cNvPr id="3" name="TPAnswers"/>
          <p:cNvSpPr>
            <a:spLocks noGrp="1"/>
          </p:cNvSpPr>
          <p:nvPr>
            <p:ph type="body" idx="1"/>
          </p:nvPr>
        </p:nvSpPr>
        <p:spPr>
          <a:xfrm>
            <a:off x="457200" y="2590800"/>
            <a:ext cx="3810000" cy="35353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2050" name="Picture 2" descr="C:\Users\jlangowski\AppData\Local\Microsoft\Windows\Temporary Internet Files\Content.IE5\4LL0CCTV\large-Small-House-Icon-166.6-3144[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800" y="4724400"/>
            <a:ext cx="1524000" cy="13287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67745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错</a:t>
            </a:r>
          </a:p>
        </p:txBody>
      </p:sp>
      <p:sp>
        <p:nvSpPr>
          <p:cNvPr id="3" name="Content Placeholder 2"/>
          <p:cNvSpPr>
            <a:spLocks noGrp="1"/>
          </p:cNvSpPr>
          <p:nvPr>
            <p:ph idx="1"/>
          </p:nvPr>
        </p:nvSpPr>
        <p:spPr/>
        <p:txBody>
          <a:bodyPr/>
          <a:lstStyle/>
          <a:p>
            <a:pPr rtl="0"/>
            <a:r>
              <a:rPr i="1"/>
              <a:t>宗教</a:t>
            </a:r>
            <a:r>
              <a:rPr/>
              <a:t>是一个受保护类别；但是这是一个关系到住房</a:t>
            </a:r>
            <a:r>
              <a:rPr i="1"/>
              <a:t>寻求者</a:t>
            </a:r>
            <a:r>
              <a:rPr b="1"/>
              <a:t>而非</a:t>
            </a:r>
            <a:r>
              <a:rPr/>
              <a:t>住房供应者的保护类别。</a:t>
            </a:r>
          </a:p>
          <a:p>
            <a:endParaRPr lang="en-US" dirty="0" smtClean="0"/>
          </a:p>
          <a:p>
            <a:pPr rtl="0"/>
            <a:r>
              <a:rPr/>
              <a:t>此例中，</a:t>
            </a:r>
            <a:r>
              <a:rPr b="1"/>
              <a:t>婚姻状态</a:t>
            </a:r>
            <a:r>
              <a:rPr/>
              <a:t>是受保护类别。人们不可以因为已婚或单身与否而遭到歧视。</a:t>
            </a:r>
          </a:p>
        </p:txBody>
      </p:sp>
    </p:spTree>
    <p:extLst>
      <p:ext uri="{BB962C8B-B14F-4D97-AF65-F5344CB8AC3E}">
        <p14:creationId xmlns:p14="http://schemas.microsoft.com/office/powerpoint/2010/main" val="292765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rtl="0"/>
            <a:r>
              <a:rPr sz="3200"/>
              <a:t>房东可以询问租房申请者残疾的性质与严重程度。</a:t>
            </a:r>
          </a:p>
        </p:txBody>
      </p:sp>
      <p:sp>
        <p:nvSpPr>
          <p:cNvPr id="3" name="TPAnswers"/>
          <p:cNvSpPr>
            <a:spLocks noGrp="1"/>
          </p:cNvSpPr>
          <p:nvPr>
            <p:ph type="body" idx="1"/>
          </p:nvPr>
        </p:nvSpPr>
        <p:spPr>
          <a:xfrm>
            <a:off x="381000" y="2133600"/>
            <a:ext cx="4114800" cy="45259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pic>
        <p:nvPicPr>
          <p:cNvPr id="3074" name="Picture 2" descr="C:\Users\jlangowski\AppData\Local\Microsoft\Windows\Temporary Internet Files\Content.IE5\S72J6086\Black-Question-Mark-2269-lar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362200"/>
            <a:ext cx="2770800" cy="2391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03229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错</a:t>
            </a:r>
          </a:p>
        </p:txBody>
      </p:sp>
      <p:sp>
        <p:nvSpPr>
          <p:cNvPr id="3" name="Content Placeholder 2"/>
          <p:cNvSpPr>
            <a:spLocks noGrp="1"/>
          </p:cNvSpPr>
          <p:nvPr>
            <p:ph idx="1"/>
          </p:nvPr>
        </p:nvSpPr>
        <p:spPr/>
        <p:txBody>
          <a:bodyPr/>
          <a:lstStyle/>
          <a:p>
            <a:pPr marL="0" indent="0">
              <a:buNone/>
            </a:pPr>
            <a:endParaRPr lang="en-US" b="1" dirty="0" smtClean="0"/>
          </a:p>
          <a:p>
            <a:pPr marL="0" indent="0" rtl="0">
              <a:buNone/>
            </a:pPr>
            <a:r>
              <a:rPr b="1"/>
              <a:t>残疾</a:t>
            </a:r>
            <a:r>
              <a:rPr/>
              <a:t>是一个受保护类别，住房供应者不能够向租房申请者询问其残疾的性质与严重程度。</a:t>
            </a:r>
          </a:p>
          <a:p>
            <a:pPr marL="0" indent="0">
              <a:buNone/>
            </a:pPr>
            <a:endParaRPr lang="en-US" b="1" dirty="0"/>
          </a:p>
          <a:p>
            <a:pPr marL="0" indent="0" rtl="0">
              <a:buNone/>
            </a:pPr>
            <a:r>
              <a:rPr sz="2400"/>
              <a:t>注意：如果合理调整或修改请求的需要并不明显可见，住房供应者</a:t>
            </a:r>
            <a:r>
              <a:rPr sz="2400" i="1"/>
              <a:t>可以</a:t>
            </a:r>
            <a:r>
              <a:rPr sz="2400"/>
              <a:t>要求核实相关需求。</a:t>
            </a:r>
          </a:p>
        </p:txBody>
      </p:sp>
    </p:spTree>
    <p:extLst>
      <p:ext uri="{BB962C8B-B14F-4D97-AF65-F5344CB8AC3E}">
        <p14:creationId xmlns:p14="http://schemas.microsoft.com/office/powerpoint/2010/main" val="580191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rtl="0"/>
            <a:r>
              <a:rPr sz="3200"/>
              <a:t>房东可以以租客的信用历史不佳为理由，拒绝向他/她出租房屋。</a:t>
            </a:r>
          </a:p>
        </p:txBody>
      </p:sp>
      <p:sp>
        <p:nvSpPr>
          <p:cNvPr id="3" name="TPAnswers"/>
          <p:cNvSpPr>
            <a:spLocks noGrp="1"/>
          </p:cNvSpPr>
          <p:nvPr>
            <p:ph type="body" idx="1"/>
          </p:nvPr>
        </p:nvSpPr>
        <p:spPr>
          <a:xfrm>
            <a:off x="457200" y="1905000"/>
            <a:ext cx="4114800" cy="4525963"/>
          </a:xfrm>
        </p:spPr>
        <p:txBody>
          <a:bodyPr/>
          <a:lstStyle/>
          <a:p>
            <a:pPr marL="514350" indent="-514350" rtl="0">
              <a:buFont typeface="Arial" pitchFamily="34" charset="0"/>
              <a:buAutoNum type="alphaUcPeriod"/>
            </a:pPr>
            <a:r>
              <a:rPr/>
              <a:t>对</a:t>
            </a:r>
          </a:p>
          <a:p>
            <a:pPr marL="514350" indent="-514350" rtl="0">
              <a:buFont typeface="Arial" pitchFamily="34" charset="0"/>
              <a:buAutoNum type="alphaUcPeriod"/>
            </a:pPr>
            <a:r>
              <a:rPr/>
              <a:t>错</a:t>
            </a:r>
          </a:p>
        </p:txBody>
      </p:sp>
    </p:spTree>
    <p:custDataLst>
      <p:tags r:id="rId1"/>
    </p:custDataLst>
    <p:extLst>
      <p:ext uri="{BB962C8B-B14F-4D97-AF65-F5344CB8AC3E}">
        <p14:creationId xmlns:p14="http://schemas.microsoft.com/office/powerpoint/2010/main" val="509962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u="sng"/>
              <a:t>答案：</a:t>
            </a:r>
            <a:r>
              <a:rPr i="1" u="sng"/>
              <a:t>对</a:t>
            </a:r>
          </a:p>
        </p:txBody>
      </p:sp>
      <p:sp>
        <p:nvSpPr>
          <p:cNvPr id="3" name="Content Placeholder 2"/>
          <p:cNvSpPr>
            <a:spLocks noGrp="1"/>
          </p:cNvSpPr>
          <p:nvPr>
            <p:ph idx="1"/>
          </p:nvPr>
        </p:nvSpPr>
        <p:spPr/>
        <p:txBody>
          <a:bodyPr/>
          <a:lstStyle/>
          <a:p>
            <a:pPr rtl="0"/>
            <a:r>
              <a:rPr/>
              <a:t>信用历史（或任何类型的信用历史）不佳，不属于受保护类别。</a:t>
            </a:r>
          </a:p>
          <a:p>
            <a:endParaRPr lang="en-US" dirty="0" smtClean="0"/>
          </a:p>
          <a:p>
            <a:pPr rtl="0"/>
            <a:r>
              <a:rPr b="1"/>
              <a:t>注意</a:t>
            </a:r>
            <a:r>
              <a:rPr/>
              <a:t>——如果对租房申请者使用此标准，那么必须对</a:t>
            </a:r>
            <a:r>
              <a:rPr b="1" i="1"/>
              <a:t>所有</a:t>
            </a:r>
            <a:r>
              <a:rPr/>
              <a:t>申请者使用此标准，而非仅对某些受保护类别使用（即基于</a:t>
            </a:r>
            <a:r>
              <a:rPr b="1"/>
              <a:t>性别</a:t>
            </a:r>
            <a:r>
              <a:rPr/>
              <a:t>、</a:t>
            </a:r>
            <a:r>
              <a:rPr b="1"/>
              <a:t>种族</a:t>
            </a:r>
            <a:r>
              <a:rPr/>
              <a:t>、是否获得</a:t>
            </a:r>
            <a:r>
              <a:rPr b="1"/>
              <a:t>租房援助</a:t>
            </a:r>
            <a:r>
              <a:rPr/>
              <a:t>）</a:t>
            </a:r>
          </a:p>
        </p:txBody>
      </p:sp>
    </p:spTree>
    <p:extLst>
      <p:ext uri="{BB962C8B-B14F-4D97-AF65-F5344CB8AC3E}">
        <p14:creationId xmlns:p14="http://schemas.microsoft.com/office/powerpoint/2010/main" val="352895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WASPOLLED" val="3F50DC4738F7411C8F50D15C76E2B0C8"/>
  <p:tag name="TPVERSION" val="5"/>
  <p:tag name="TPFULLVERSION" val="5.3.0.3294"/>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35C15599873C41BFA19D19DF20D8D758&lt;/guid&gt;&#10;        &lt;description /&gt;&#10;        &lt;date&gt;6/5/2014 2:17:0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FAA1F69D4B843F298B0D32812FD5ABB&lt;/guid&gt;&#10;            &lt;repollguid&gt;0B2FD29B93234D4482D09ACDC66EB43F&lt;/repollguid&gt;&#10;            &lt;sourceid&gt;305CAAFB16984F13A6C8ABAB3CD0B8EE&lt;/sourceid&gt;&#10;            &lt;questiontext&gt;A tenant with a brain injury requests that the landlord give the tenant a verbal reminder to pay rent once month. The landlord can immediately say no because he does not need to take on that responsibilit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1764277DC7CE47E1B44A868A9251F815&lt;/guid&gt;&#10;                    &lt;answertext&gt;True&lt;/answertext&gt;&#10;                    &lt;valuetype&gt;0&lt;/valuetype&gt;&#10;                &lt;/answer&gt;&#10;                &lt;answer&gt;&#10;                    &lt;guid&gt;239009741E5E42AA90497CE859C14ABB&lt;/guid&gt;&#10;                    &lt;answertext&gt;False&lt;/answertext&gt;&#10;                    &lt;valuetype&gt;0&lt;/valuetype&gt;&#10;                &lt;/answer&gt;&#10;            &lt;/answers&gt;&#10;        &lt;/multichoice&gt;&#10;    &lt;/questions&gt;&#10;&lt;/questionlist&gt;"/>
  <p:tag name="HASRESULTS" val="False"/>
  <p:tag name="LIVECHARTING" val="False"/>
  <p:tag name="AUTOOPENPOLL" val="True"/>
  <p:tag name="AUTOFORMATCHART" val="True"/>
</p:tagLst>
</file>

<file path=ppt/tags/tag11.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241957FDCE30450E9FA9A6F9F62EF94F&lt;/guid&gt;&#10;        &lt;description /&gt;&#10;        &lt;date&gt;6/5/2014 2:22:2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50A5FC6C6C44FD68C7339A0C6B18236&lt;/guid&gt;&#10;            &lt;repollguid&gt;946E239E463D49719DD3136BE4FF2360&lt;/repollguid&gt;&#10;            &lt;sourceid&gt;076361F32AEF442E94E9F04D97C42646&lt;/sourceid&gt;&#10;            &lt;questiontext&gt;A landlord may ask a potential renter if he or she is currently using illegal drug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CBEC7CD7390748DDBF28C7B7F6F9748D&lt;/guid&gt;&#10;                    &lt;answertext&gt;True&lt;/answertext&gt;&#10;                    &lt;valuetype&gt;1&lt;/valuetype&gt;&#10;                &lt;/answer&gt;&#10;                &lt;answer&gt;&#10;                    &lt;guid&gt;1B0A55268D3643CD83EC7488C2A848CF&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12.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AB86A7D98AFC4EF49E5264BD873DE069&lt;/guid&gt;&#10;        &lt;description /&gt;&#10;        &lt;date&gt;6/5/2014 2:23:0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814D35E8CA04F4C998E30D94DDD3BA7&lt;/guid&gt;&#10;            &lt;repollguid&gt;6EC0CF5671434C59B8EC67A73B7142D3&lt;/repollguid&gt;&#10;            &lt;sourceid&gt;61BB7C0841A94CC7BD58BA0B507E4236&lt;/sourceid&gt;&#10;            &lt;questiontext&gt;A landlord may ask about an applicant’s ability to pay the r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D23FC95335EA43F6852386A30CCF6AD6&lt;/guid&gt;&#10;                    &lt;answertext&gt;True&lt;/answertext&gt;&#10;                    &lt;valuetype&gt;0&lt;/valuetype&gt;&#10;                &lt;/answer&gt;&#10;                &lt;answer&gt;&#10;                    &lt;guid&gt;1ADB3B25000249C1804C5BCC08D55412&lt;/guid&gt;&#10;                    &lt;answertext&gt;False&lt;/answertext&gt;&#10;                    &lt;valuetype&gt;0&lt;/valuetype&gt;&#10;                &lt;/answer&gt;&#10;            &lt;/answers&gt;&#10;        &lt;/multichoice&gt;&#10;    &lt;/questions&gt;&#10;&lt;/questionlist&gt;"/>
  <p:tag name="HASRESULTS" val="False"/>
  <p:tag name="LIVECHARTING" val="False"/>
  <p:tag name="AUTOOPENPOLL" val="True"/>
  <p:tag name="AUTOFORMATCHART" val="True"/>
</p:tagLst>
</file>

<file path=ppt/tags/tag13.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3711923B3BFB442580A7D87263F2FCA6&lt;/guid&gt;&#10;        &lt;description /&gt;&#10;        &lt;date&gt;6/5/2014 2:23:3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3B21866E1974E2CBECF3B3665EB965B&lt;/guid&gt;&#10;            &lt;repollguid&gt;B45D8DC6CFF04378933381650832161E&lt;/repollguid&gt;&#10;            &lt;sourceid&gt;D154A9DDD50C475392456C39DA7B81ED&lt;/sourceid&gt;&#10;            &lt;questiontext&gt;A landlord who does not require a security deposit can require international students to pay a security deposi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DF477F7278334B1486E72FAE57F09A8C&lt;/guid&gt;&#10;                    &lt;answertext&gt;True&lt;/answertext&gt;&#10;                    &lt;valuetype&gt;-1&lt;/valuetype&gt;&#10;                &lt;/answer&gt;&#10;                &lt;answer&gt;&#10;                    &lt;guid&gt;2F01AE9C5E1E45F69082C95AEF394241&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2.xml><?xml version="1.0" encoding="utf-8"?>
<p:tagLst xmlns:a="http://schemas.openxmlformats.org/drawingml/2006/main" xmlns:r="http://schemas.openxmlformats.org/officeDocument/2006/relationships" xmlns:p="http://schemas.openxmlformats.org/presentationml/2006/main">
  <p:tag name="RESULTS" val="A landlord can refuse to rent to a person because he or she is a student[;crlf;]1[;]1[;]1[;]False[;]0[;][;crlf;]2[;]2[;]0[;]0[;crlf;]0[;]0[;]True1[;]True[;][;crlf;]1[;]0[;]False2[;]False[;]"/>
  <p:tag name="TYPE" val="TrueFalse"/>
  <p:tag name="TPQUESTIONXML" val="﻿&lt;?xml version=&quot;1.0&quot; encoding=&quot;utf-8&quot;?&gt;&#10;&lt;questionlist&gt;&#10;    &lt;properties&gt;&#10;        &lt;guid&gt;D6AAB118AD34422FB010E201D5C26C17&lt;/guid&gt;&#10;        &lt;description /&gt;&#10;        &lt;date&gt;6/5/2014 1:28:3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C03B9F69CDA458A8FB947EE0B5B2637&lt;/guid&gt;&#10;            &lt;repollguid&gt;FD72B0FD01A643B1B65F7FAA96005E91&lt;/repollguid&gt;&#10;            &lt;sourceid&gt;432A6009AD644E1AB1B249B1B7FA9E10&lt;/sourceid&gt;&#10;            &lt;questiontext&gt;A landlord can refuse to rent to a person because he or she is a stud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6897221833884A28BFBE1BFA147AE72A&lt;/guid&gt;&#10;                    &lt;answertext&gt;True&lt;/answertext&gt;&#10;                    &lt;valuetype&gt;1&lt;/valuetype&gt;&#10;                &lt;/answer&gt;&#10;                &lt;answer&gt;&#10;                    &lt;guid&gt;2039B1A3B4864B19A4AE8E7A3068C8D2&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3.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014CD79129DC4DAA9514E2348DD544B8&lt;/guid&gt;&#10;        &lt;description /&gt;&#10;        &lt;date&gt;6/5/2014 2:09:1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57C835853D343B3AFBC65702B877D2D&lt;/guid&gt;&#10;            &lt;repollguid&gt;04E73768C78047AB88B39A02F1F5729D&lt;/repollguid&gt;&#10;            &lt;sourceid&gt;C086E8733F4D496E9BCDB6E0AC1BFD75&lt;/sourceid&gt;&#10;            &lt;questiontext&gt;A landlord who is Catholic can refuse to rent to an unrelated man and woman who want to live together but are not married because the landlord’s religion forbids that living situatio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C816CB9CE4AE41F39ECB73EBA74C4025&lt;/guid&gt;&#10;                    &lt;answertext&gt;True&lt;/answertext&gt;&#10;                    &lt;valuetype&gt;-1&lt;/valuetype&gt;&#10;                &lt;/answer&gt;&#10;                &lt;answer&gt;&#10;                    &lt;guid&gt;3EE1B06A39DC4A7B8A49A26D71F11087&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4.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7882135A87CC4FCD97B0559373A523E6&lt;/guid&gt;&#10;        &lt;description /&gt;&#10;        &lt;date&gt;6/5/2014 2:10:3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4E335E6BABC4BD88EABD3609161F389&lt;/guid&gt;&#10;            &lt;repollguid&gt;EE69A64C3EFE4B2CB74BBEE5B458598A&lt;/repollguid&gt;&#10;            &lt;sourceid&gt;5D9BA16F5AD24366B2153D1D75B2B79C&lt;/sourceid&gt;&#10;            &lt;questiontext&gt;A landlord may inquire about the nature and severity of a rental applicant’s disabilit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5433ABC9B46F406B82B29FA266117ACD&lt;/guid&gt;&#10;                    &lt;answertext&gt;True&lt;/answertext&gt;&#10;                    &lt;valuetype&gt;-1&lt;/valuetype&gt;&#10;                &lt;/answer&gt;&#10;                &lt;answer&gt;&#10;                    &lt;guid&gt;A4351F2D7508415EBDD031FE1D38E2B2&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5.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CD53ACE5FC84261BA1BB4D668FCB32A&lt;/guid&gt;&#10;        &lt;description /&gt;&#10;        &lt;date&gt;6/5/2014 2:11:1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4DDE9A2E243405BB3B46AAA78F602BE&lt;/guid&gt;&#10;            &lt;repollguid&gt;C3E69A15635C4206B19200C497574659&lt;/repollguid&gt;&#10;            &lt;sourceid&gt;053BEC03769A4529AD34DE271B0AB87B&lt;/sourceid&gt;&#10;            &lt;questiontext&gt;A landlord may refuse to rent to a person because he or she has a bad credit histor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64E6EBA9DD7E4AF680B23736E3DF6E93&lt;/guid&gt;&#10;                    &lt;answertext&gt;True&lt;/answertext&gt;&#10;                    &lt;valuetype&gt;1&lt;/valuetype&gt;&#10;                &lt;/answer&gt;&#10;                &lt;answer&gt;&#10;                    &lt;guid&gt;823BD600EB5945FC81FA71DCA845F6C2&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6.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57D6236BA3B4E4E9067A35C260E068F&lt;/guid&gt;&#10;        &lt;description /&gt;&#10;        &lt;date&gt;6/5/2014 2:11:5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C9DED75EFEB4B55A3322C3FEAB9446C&lt;/guid&gt;&#10;            &lt;repollguid&gt;8B1A1B19D6E84EC6969B42B4FE6FECFF&lt;/repollguid&gt;&#10;            &lt;sourceid&gt;ADFFCDF001A34969B9862792D60D23CB&lt;/sourceid&gt;&#10;            &lt;questiontext&gt;An owner can refuse to rent to Section 8 (housing voucher) recipients because the owner always uses a month to month lease (note that the Section 8 program requires a year-long leas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7033974D9227472F8822C4C8DE372685&lt;/guid&gt;&#10;                    &lt;answertext&gt;True&lt;/answertext&gt;&#10;                    &lt;valuetype&gt;-1&lt;/valuetype&gt;&#10;                &lt;/answer&gt;&#10;                &lt;answer&gt;&#10;                    &lt;guid&gt;7B2627E618CA4910B30BA4DC9F0FC85E&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7.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ED7F93A2DE64F3BA1079E61A391B570&lt;/guid&gt;&#10;        &lt;description /&gt;&#10;        &lt;date&gt;6/5/2014 2:13:4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120A793F0024DADAB4C24721EC3BF3D&lt;/guid&gt;&#10;            &lt;repollguid&gt;1098BCD2C9D94CAAA412E30BCF74F29B&lt;/repollguid&gt;&#10;            &lt;sourceid&gt;966B0B38002D4510BFADFBBC87790AF7&lt;/sourceid&gt;&#10;            &lt;questiontext&gt;A person is denied housing because the housing provider believes that person has a disability, even though she does not, is protected by fair housing law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7AD93BC5C01C4E7B8D04FAFFED9840B1&lt;/guid&gt;&#10;                    &lt;answertext&gt;True&lt;/answertext&gt;&#10;                    &lt;valuetype&gt;1&lt;/valuetype&gt;&#10;                &lt;/answer&gt;&#10;                &lt;answer&gt;&#10;                    &lt;guid&gt;565BF40235094553B98D46972E9F528D&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8.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894018857BFD496797CF61F84EA405FA&lt;/guid&gt;&#10;        &lt;description /&gt;&#10;        &lt;date&gt;6/5/2014 2:14:4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0EC0989107D4B6FB076493728CDA45A&lt;/guid&gt;&#10;            &lt;repollguid&gt;D9931EB86A104226A8A04864BCA6A4D3&lt;/repollguid&gt;&#10;            &lt;sourceid&gt;898EBAAD15034D2788CFE2E108856B77&lt;/sourceid&gt;&#10;            &lt;questiontext&gt;Tenants with children can be required to live in ground floor apartments so that other tenants are not bothere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10C9C9072EB541A0AB8CEAA40D5D1D12&lt;/guid&gt;&#10;                    &lt;answertext&gt;True&lt;/answertext&gt;&#10;                    &lt;valuetype&gt;-1&lt;/valuetype&gt;&#10;                &lt;/answer&gt;&#10;                &lt;answer&gt;&#10;                    &lt;guid&gt;97E1564AB58540C29385D58F47B9A365&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ags/tag9.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EB2260918ED54C6C995F309DEDCCEDCF&lt;/guid&gt;&#10;        &lt;description /&gt;&#10;        &lt;date&gt;6/5/2014 2:15:2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C0DAA84C6F94D6F8C51058AF47B76CD&lt;/guid&gt;&#10;            &lt;repollguid&gt;13E164839B0D4940A9B65F56DA803FC4&lt;/repollguid&gt;&#10;            &lt;sourceid&gt;A2F43B3145384CE193FB80DC68B171AF&lt;/sourceid&gt;&#10;            &lt;questiontext&gt;A landlord can reject a prospective tenant with a young child’s application due to lead poisoning concern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B57F5BEDB60B49FEB4299B21A22D8BB1&lt;/guid&gt;&#10;                    &lt;answertext&gt;True&lt;/answertext&gt;&#10;                    &lt;valuetype&gt;-1&lt;/valuetype&gt;&#10;                &lt;/answer&gt;&#10;                &lt;answer&gt;&#10;                    &lt;guid&gt;6287DAC708FC45DE9214432242440536&lt;/guid&gt;&#10;                    &lt;answertext&gt;False&lt;/answertext&gt;&#10;                    &lt;valuetype&gt;1&lt;/valuetype&gt;&#10;                &lt;/answer&gt;&#10;            &lt;/answers&gt;&#10;        &lt;/multichoice&gt;&#10;    &lt;/questions&gt;&#10;&lt;/questionlist&gt;"/>
  <p:tag name="HASRESULTS" val="False"/>
  <p:tag name="LIVECHARTING" val="False"/>
  <p:tag name="AUTOOPENPOLL" val="True"/>
  <p:tag name="AUTOFORMATCHART"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TotalTime>
  <Words>447</Words>
  <Application>Microsoft Office PowerPoint</Application>
  <PresentationFormat>On-screen Show (4:3)</PresentationFormat>
  <Paragraphs>201</Paragraphs>
  <Slides>32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ＭＳ Ｐゴシック</vt:lpstr>
      <vt:lpstr>Arial</vt:lpstr>
      <vt:lpstr>Baveuse</vt:lpstr>
      <vt:lpstr>Calibri</vt:lpstr>
      <vt:lpstr>Wingdings</vt:lpstr>
      <vt:lpstr>Office Theme</vt:lpstr>
      <vt:lpstr>知悉您的权利！</vt:lpstr>
      <vt:lpstr>房东可以以租客是学生为理由，拒绝向他/她出租房屋。</vt:lpstr>
      <vt:lpstr>答案：对</vt:lpstr>
      <vt:lpstr>信仰天主教的房东可以因天主教禁止男女未婚同居这种生活状态，拒绝向一对希望共同生活、但不结婚的无关男女出租房屋。</vt:lpstr>
      <vt:lpstr>答案：错</vt:lpstr>
      <vt:lpstr>房东可以询问租房申请者残疾的性质与严重程度。</vt:lpstr>
      <vt:lpstr>答案：错</vt:lpstr>
      <vt:lpstr>房东可以以租客的信用历史不佳为理由，拒绝向他/她出租房屋。</vt:lpstr>
      <vt:lpstr>答案：对</vt:lpstr>
      <vt:lpstr>业主可以以公寓无法通过检验为理由，拒绝向第八节（租屋券）的接受者出租房屋。</vt:lpstr>
      <vt:lpstr>答案：错</vt:lpstr>
      <vt:lpstr>住房供应者认为某女士残疾而拒绝向她出租房屋，即使她没有残疾，她也受公平住房法的保护。</vt:lpstr>
      <vt:lpstr>答案：对</vt:lpstr>
      <vt:lpstr>可要求携带小孩的租客住在底层公寓，这样其他租客就不会受到噪音打扰。</vt:lpstr>
      <vt:lpstr>答案：错</vt:lpstr>
      <vt:lpstr>房东可以以铅中毒担忧为理由，拒绝向有儿童申请的潜在租客出租房屋。</vt:lpstr>
      <vt:lpstr>答案：错</vt:lpstr>
      <vt:lpstr>患有永久性脑损伤的租客要求房东口头提醒他/她支付每个月的房租。房东因他不必承担该责任而立即拒绝。</vt:lpstr>
      <vt:lpstr>答案：错</vt:lpstr>
      <vt:lpstr>房东可以询问潜在租客是否正在使用违禁药物。</vt:lpstr>
      <vt:lpstr>答案：对</vt:lpstr>
      <vt:lpstr>房东可以询问申请者支付房租的能力。</vt:lpstr>
      <vt:lpstr>答案：对</vt:lpstr>
      <vt:lpstr>不要求支付押金的房东可以要求国际留学生支付押金。</vt:lpstr>
      <vt:lpstr>答案：错</vt:lpstr>
      <vt:lpstr>受保护类别</vt:lpstr>
      <vt:lpstr>禁止行为  在住房租售中，基于受保护类别</vt:lpstr>
      <vt:lpstr>禁止行为（续） 在住房租售中，基于受保护类别</vt:lpstr>
      <vt:lpstr>马萨诸塞州铅法律</vt:lpstr>
      <vt:lpstr>租屋券</vt:lpstr>
      <vt:lpstr>PowerPoint Presentation</vt:lpstr>
      <vt:lpstr>如果您认为自己遭受过歧视</vt:lpstr>
    </vt:vector>
  </TitlesOfParts>
  <Company>Suffolk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Your Rights!</dc:title>
  <dc:creator>Jamie Langowski</dc:creator>
  <cp:lastModifiedBy>Annette Donahue</cp:lastModifiedBy>
  <cp:revision>43</cp:revision>
  <dcterms:created xsi:type="dcterms:W3CDTF">2014-06-05T15:17:04Z</dcterms:created>
  <dcterms:modified xsi:type="dcterms:W3CDTF">2015-10-05T17:49:49Z</dcterms:modified>
</cp:coreProperties>
</file>